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5" r:id="rId2"/>
    <p:sldId id="294" r:id="rId3"/>
    <p:sldId id="295" r:id="rId4"/>
    <p:sldId id="292" r:id="rId5"/>
    <p:sldId id="293" r:id="rId6"/>
    <p:sldId id="298" r:id="rId7"/>
    <p:sldId id="297" r:id="rId8"/>
    <p:sldId id="299" r:id="rId9"/>
    <p:sldId id="300"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2" r:id="rId32"/>
    <p:sldId id="323" r:id="rId33"/>
    <p:sldId id="324" r:id="rId34"/>
    <p:sldId id="325" r:id="rId35"/>
    <p:sldId id="326" r:id="rId36"/>
    <p:sldId id="327" r:id="rId37"/>
    <p:sldId id="32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73" d="100"/>
          <a:sy n="73"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35EA00-B984-45A6-A4D1-53F0DC31CF1D}"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C38E8C3F-8BE9-4300-AB69-D47BD318EDAB}">
      <dgm:prSet/>
      <dgm:spPr/>
      <dgm:t>
        <a:bodyPr/>
        <a:lstStyle/>
        <a:p>
          <a:r>
            <a:rPr lang="de-DE"/>
            <a:t>Risk: Automated systems should only be deployed with an assessment of risks to human in the loop or humans affected by the loop (including social costs)</a:t>
          </a:r>
          <a:endParaRPr lang="en-US"/>
        </a:p>
      </dgm:t>
    </dgm:pt>
    <dgm:pt modelId="{5EE07DAA-3EA9-4E27-8124-142614167042}" type="parTrans" cxnId="{02C89F56-E927-466C-A88F-CACA6332F3D1}">
      <dgm:prSet/>
      <dgm:spPr/>
      <dgm:t>
        <a:bodyPr/>
        <a:lstStyle/>
        <a:p>
          <a:endParaRPr lang="en-US"/>
        </a:p>
      </dgm:t>
    </dgm:pt>
    <dgm:pt modelId="{D1E3617B-1E83-4BAB-82C6-249B10ABA37F}" type="sibTrans" cxnId="{02C89F56-E927-466C-A88F-CACA6332F3D1}">
      <dgm:prSet/>
      <dgm:spPr/>
      <dgm:t>
        <a:bodyPr/>
        <a:lstStyle/>
        <a:p>
          <a:endParaRPr lang="en-US"/>
        </a:p>
      </dgm:t>
    </dgm:pt>
    <dgm:pt modelId="{59E84993-4302-40B3-A0D1-FA32F551827A}">
      <dgm:prSet/>
      <dgm:spPr/>
      <dgm:t>
        <a:bodyPr/>
        <a:lstStyle/>
        <a:p>
          <a:r>
            <a:rPr lang="de-DE"/>
            <a:t>Transparency: Automated systems should be comprehensible and support situational risk awareness through effective transparency (no black boxes)</a:t>
          </a:r>
          <a:endParaRPr lang="en-US"/>
        </a:p>
      </dgm:t>
    </dgm:pt>
    <dgm:pt modelId="{3063F8CA-23F8-4D25-9BE3-AEFB45248127}" type="parTrans" cxnId="{8A0E1BBA-76CE-4A7E-86AA-4B669478CA61}">
      <dgm:prSet/>
      <dgm:spPr/>
      <dgm:t>
        <a:bodyPr/>
        <a:lstStyle/>
        <a:p>
          <a:endParaRPr lang="en-US"/>
        </a:p>
      </dgm:t>
    </dgm:pt>
    <dgm:pt modelId="{BAE3507C-A91E-4DD9-AC0C-5AB5D136727C}" type="sibTrans" cxnId="{8A0E1BBA-76CE-4A7E-86AA-4B669478CA61}">
      <dgm:prSet/>
      <dgm:spPr/>
      <dgm:t>
        <a:bodyPr/>
        <a:lstStyle/>
        <a:p>
          <a:endParaRPr lang="en-US"/>
        </a:p>
      </dgm:t>
    </dgm:pt>
    <dgm:pt modelId="{51644C0D-D624-4A43-9156-3DCB5FC5F8CE}">
      <dgm:prSet/>
      <dgm:spPr/>
      <dgm:t>
        <a:bodyPr/>
        <a:lstStyle/>
        <a:p>
          <a:r>
            <a:rPr lang="de-DE"/>
            <a:t>Errors and limitations: Automated systems failures should not be surprising, silent or irresolvable; attentional aspects for human in the loop need to be considered</a:t>
          </a:r>
          <a:endParaRPr lang="en-US"/>
        </a:p>
      </dgm:t>
    </dgm:pt>
    <dgm:pt modelId="{B580E79B-07BD-4974-8D4C-77ED4CE77098}" type="parTrans" cxnId="{55288214-3A2B-4ABC-A477-60915D276388}">
      <dgm:prSet/>
      <dgm:spPr/>
      <dgm:t>
        <a:bodyPr/>
        <a:lstStyle/>
        <a:p>
          <a:endParaRPr lang="en-US"/>
        </a:p>
      </dgm:t>
    </dgm:pt>
    <dgm:pt modelId="{AC6ABE26-538D-4165-823E-5AAAF6D81224}" type="sibTrans" cxnId="{55288214-3A2B-4ABC-A477-60915D276388}">
      <dgm:prSet/>
      <dgm:spPr/>
      <dgm:t>
        <a:bodyPr/>
        <a:lstStyle/>
        <a:p>
          <a:endParaRPr lang="en-US"/>
        </a:p>
      </dgm:t>
    </dgm:pt>
    <dgm:pt modelId="{7736C3FC-63D4-4D1B-95A5-E5C211C3FD00}">
      <dgm:prSet/>
      <dgm:spPr/>
      <dgm:t>
        <a:bodyPr/>
        <a:lstStyle/>
        <a:p>
          <a:r>
            <a:rPr lang="de-DE"/>
            <a:t>Diversity and discrimination: Automated systems should reflect on biases and choices during design and test for discriminatory impacts and diverse users</a:t>
          </a:r>
          <a:endParaRPr lang="en-US"/>
        </a:p>
      </dgm:t>
    </dgm:pt>
    <dgm:pt modelId="{CA4CAA3E-C6F0-4E77-9C8B-D160C0B1E606}" type="parTrans" cxnId="{7BF4BB7D-BD5C-49B9-9F3C-82D5896A136E}">
      <dgm:prSet/>
      <dgm:spPr/>
      <dgm:t>
        <a:bodyPr/>
        <a:lstStyle/>
        <a:p>
          <a:endParaRPr lang="en-US"/>
        </a:p>
      </dgm:t>
    </dgm:pt>
    <dgm:pt modelId="{C9ACC41C-2AF9-4D1A-A23F-4C74033BAB55}" type="sibTrans" cxnId="{7BF4BB7D-BD5C-49B9-9F3C-82D5896A136E}">
      <dgm:prSet/>
      <dgm:spPr/>
      <dgm:t>
        <a:bodyPr/>
        <a:lstStyle/>
        <a:p>
          <a:endParaRPr lang="en-US"/>
        </a:p>
      </dgm:t>
    </dgm:pt>
    <dgm:pt modelId="{5B2293A3-5357-487F-9639-8C292CCB8FFA}">
      <dgm:prSet/>
      <dgm:spPr/>
      <dgm:t>
        <a:bodyPr/>
        <a:lstStyle/>
        <a:p>
          <a:r>
            <a:rPr lang="de-DE"/>
            <a:t>Sensitive situations: automated systems should account for sensitive situations and information preferences for humans in the loop</a:t>
          </a:r>
          <a:endParaRPr lang="en-US"/>
        </a:p>
      </dgm:t>
    </dgm:pt>
    <dgm:pt modelId="{B1B532B7-12E8-40B5-B66B-0566F3FAAF70}" type="parTrans" cxnId="{79A83D2F-5510-4D8F-8AF2-3E147C1899D1}">
      <dgm:prSet/>
      <dgm:spPr/>
      <dgm:t>
        <a:bodyPr/>
        <a:lstStyle/>
        <a:p>
          <a:endParaRPr lang="en-US"/>
        </a:p>
      </dgm:t>
    </dgm:pt>
    <dgm:pt modelId="{CBC97AAF-FB93-4D79-8954-DFEED32FA6F4}" type="sibTrans" cxnId="{79A83D2F-5510-4D8F-8AF2-3E147C1899D1}">
      <dgm:prSet/>
      <dgm:spPr/>
      <dgm:t>
        <a:bodyPr/>
        <a:lstStyle/>
        <a:p>
          <a:endParaRPr lang="en-US"/>
        </a:p>
      </dgm:t>
    </dgm:pt>
    <dgm:pt modelId="{C0D4BDE1-57A2-4207-92E8-096253454141}">
      <dgm:prSet/>
      <dgm:spPr/>
      <dgm:t>
        <a:bodyPr/>
        <a:lstStyle/>
        <a:p>
          <a:r>
            <a:rPr lang="de-DE" dirty="0"/>
            <a:t>Man-</a:t>
          </a:r>
          <a:r>
            <a:rPr lang="de-DE" dirty="0" err="1"/>
            <a:t>machine</a:t>
          </a:r>
          <a:r>
            <a:rPr lang="de-DE" dirty="0"/>
            <a:t> </a:t>
          </a:r>
          <a:r>
            <a:rPr lang="de-DE" dirty="0" err="1"/>
            <a:t>comparison</a:t>
          </a:r>
          <a:r>
            <a:rPr lang="de-DE" dirty="0"/>
            <a:t>: </a:t>
          </a:r>
          <a:r>
            <a:rPr lang="de-DE" dirty="0" err="1"/>
            <a:t>automated</a:t>
          </a:r>
          <a:r>
            <a:rPr lang="de-DE" dirty="0"/>
            <a:t> </a:t>
          </a:r>
          <a:r>
            <a:rPr lang="de-DE" dirty="0" err="1"/>
            <a:t>systems</a:t>
          </a:r>
          <a:r>
            <a:rPr lang="de-DE" dirty="0"/>
            <a:t>‘ design and </a:t>
          </a:r>
          <a:r>
            <a:rPr lang="de-DE" dirty="0" err="1"/>
            <a:t>implementation</a:t>
          </a:r>
          <a:r>
            <a:rPr lang="de-DE" dirty="0"/>
            <a:t> </a:t>
          </a:r>
          <a:r>
            <a:rPr lang="de-DE" dirty="0" err="1"/>
            <a:t>should</a:t>
          </a:r>
          <a:r>
            <a:rPr lang="de-DE" dirty="0"/>
            <a:t> </a:t>
          </a:r>
          <a:r>
            <a:rPr lang="de-DE" dirty="0" err="1"/>
            <a:t>locate</a:t>
          </a:r>
          <a:r>
            <a:rPr lang="de-DE" dirty="0"/>
            <a:t> </a:t>
          </a:r>
          <a:r>
            <a:rPr lang="de-DE" dirty="0" err="1"/>
            <a:t>the</a:t>
          </a:r>
          <a:r>
            <a:rPr lang="de-DE" dirty="0"/>
            <a:t> human in </a:t>
          </a:r>
          <a:r>
            <a:rPr lang="de-DE" dirty="0" err="1"/>
            <a:t>the</a:t>
          </a:r>
          <a:r>
            <a:rPr lang="de-DE" dirty="0"/>
            <a:t> loop and </a:t>
          </a:r>
          <a:r>
            <a:rPr lang="de-DE" dirty="0" err="1"/>
            <a:t>reassess</a:t>
          </a:r>
          <a:r>
            <a:rPr lang="de-DE" dirty="0"/>
            <a:t> </a:t>
          </a:r>
          <a:r>
            <a:rPr lang="de-DE" dirty="0" err="1"/>
            <a:t>the</a:t>
          </a:r>
          <a:r>
            <a:rPr lang="de-DE" dirty="0"/>
            <a:t> </a:t>
          </a:r>
          <a:r>
            <a:rPr lang="de-DE" dirty="0" err="1"/>
            <a:t>impact</a:t>
          </a:r>
          <a:r>
            <a:rPr lang="de-DE" dirty="0"/>
            <a:t> on </a:t>
          </a:r>
          <a:r>
            <a:rPr lang="de-DE" dirty="0" err="1"/>
            <a:t>the</a:t>
          </a:r>
          <a:r>
            <a:rPr lang="de-DE" dirty="0"/>
            <a:t> human and larger social </a:t>
          </a:r>
          <a:r>
            <a:rPr lang="de-DE" dirty="0" err="1"/>
            <a:t>values</a:t>
          </a:r>
          <a:endParaRPr lang="en-US" dirty="0"/>
        </a:p>
      </dgm:t>
    </dgm:pt>
    <dgm:pt modelId="{EE12C941-8A4E-43A6-AB5D-E3102D94EE3F}" type="parTrans" cxnId="{49ECE997-8719-4B80-82E8-933E4D8A5AA9}">
      <dgm:prSet/>
      <dgm:spPr/>
      <dgm:t>
        <a:bodyPr/>
        <a:lstStyle/>
        <a:p>
          <a:endParaRPr lang="en-US"/>
        </a:p>
      </dgm:t>
    </dgm:pt>
    <dgm:pt modelId="{0F4DBF80-9CD6-459B-8D51-C3EBB0118D36}" type="sibTrans" cxnId="{49ECE997-8719-4B80-82E8-933E4D8A5AA9}">
      <dgm:prSet/>
      <dgm:spPr/>
      <dgm:t>
        <a:bodyPr/>
        <a:lstStyle/>
        <a:p>
          <a:endParaRPr lang="en-US"/>
        </a:p>
      </dgm:t>
    </dgm:pt>
    <dgm:pt modelId="{3FF9A118-2009-4375-8277-7109889222D2}">
      <dgm:prSet/>
      <dgm:spPr/>
      <dgm:t>
        <a:bodyPr/>
        <a:lstStyle/>
        <a:p>
          <a:r>
            <a:rPr lang="de-DE"/>
            <a:t>Predictability: automated systems should be initially and continually inventoried for predictable and unpredictable behaviour</a:t>
          </a:r>
          <a:endParaRPr lang="en-US"/>
        </a:p>
      </dgm:t>
    </dgm:pt>
    <dgm:pt modelId="{D8EEB7FB-1CF1-43E8-9C91-089742999C89}" type="parTrans" cxnId="{4243C351-5F81-49E3-999B-D8DDDBAE3CA2}">
      <dgm:prSet/>
      <dgm:spPr/>
      <dgm:t>
        <a:bodyPr/>
        <a:lstStyle/>
        <a:p>
          <a:endParaRPr lang="en-US"/>
        </a:p>
      </dgm:t>
    </dgm:pt>
    <dgm:pt modelId="{68AFA28D-8E19-43F6-BD37-832C46677724}" type="sibTrans" cxnId="{4243C351-5F81-49E3-999B-D8DDDBAE3CA2}">
      <dgm:prSet/>
      <dgm:spPr/>
      <dgm:t>
        <a:bodyPr/>
        <a:lstStyle/>
        <a:p>
          <a:endParaRPr lang="en-US"/>
        </a:p>
      </dgm:t>
    </dgm:pt>
    <dgm:pt modelId="{A22FB0E5-B596-48FB-BA4D-DE22A6A641E9}" type="pres">
      <dgm:prSet presAssocID="{6435EA00-B984-45A6-A4D1-53F0DC31CF1D}" presName="diagram" presStyleCnt="0">
        <dgm:presLayoutVars>
          <dgm:dir/>
          <dgm:resizeHandles val="exact"/>
        </dgm:presLayoutVars>
      </dgm:prSet>
      <dgm:spPr/>
      <dgm:t>
        <a:bodyPr/>
        <a:lstStyle/>
        <a:p>
          <a:endParaRPr lang="en-US"/>
        </a:p>
      </dgm:t>
    </dgm:pt>
    <dgm:pt modelId="{0E6CAD25-83BF-4BD5-9AF1-1A683F24C6A3}" type="pres">
      <dgm:prSet presAssocID="{C38E8C3F-8BE9-4300-AB69-D47BD318EDAB}" presName="node" presStyleLbl="node1" presStyleIdx="0" presStyleCnt="7">
        <dgm:presLayoutVars>
          <dgm:bulletEnabled val="1"/>
        </dgm:presLayoutVars>
      </dgm:prSet>
      <dgm:spPr/>
      <dgm:t>
        <a:bodyPr/>
        <a:lstStyle/>
        <a:p>
          <a:endParaRPr lang="en-US"/>
        </a:p>
      </dgm:t>
    </dgm:pt>
    <dgm:pt modelId="{3D1ACBCA-64BC-4F24-9468-40CB744B3D45}" type="pres">
      <dgm:prSet presAssocID="{D1E3617B-1E83-4BAB-82C6-249B10ABA37F}" presName="sibTrans" presStyleCnt="0"/>
      <dgm:spPr/>
    </dgm:pt>
    <dgm:pt modelId="{337BCCBD-3063-4B18-A5FB-C1186C05470A}" type="pres">
      <dgm:prSet presAssocID="{59E84993-4302-40B3-A0D1-FA32F551827A}" presName="node" presStyleLbl="node1" presStyleIdx="1" presStyleCnt="7">
        <dgm:presLayoutVars>
          <dgm:bulletEnabled val="1"/>
        </dgm:presLayoutVars>
      </dgm:prSet>
      <dgm:spPr/>
      <dgm:t>
        <a:bodyPr/>
        <a:lstStyle/>
        <a:p>
          <a:endParaRPr lang="en-US"/>
        </a:p>
      </dgm:t>
    </dgm:pt>
    <dgm:pt modelId="{68334EF4-CCF3-4E9E-8992-99F4CC6793B9}" type="pres">
      <dgm:prSet presAssocID="{BAE3507C-A91E-4DD9-AC0C-5AB5D136727C}" presName="sibTrans" presStyleCnt="0"/>
      <dgm:spPr/>
    </dgm:pt>
    <dgm:pt modelId="{37DC511D-D1DB-43AE-BF35-4315E6C1C70C}" type="pres">
      <dgm:prSet presAssocID="{51644C0D-D624-4A43-9156-3DCB5FC5F8CE}" presName="node" presStyleLbl="node1" presStyleIdx="2" presStyleCnt="7">
        <dgm:presLayoutVars>
          <dgm:bulletEnabled val="1"/>
        </dgm:presLayoutVars>
      </dgm:prSet>
      <dgm:spPr/>
      <dgm:t>
        <a:bodyPr/>
        <a:lstStyle/>
        <a:p>
          <a:endParaRPr lang="en-US"/>
        </a:p>
      </dgm:t>
    </dgm:pt>
    <dgm:pt modelId="{4A657A0A-143F-426F-9D81-602BA04369AA}" type="pres">
      <dgm:prSet presAssocID="{AC6ABE26-538D-4165-823E-5AAAF6D81224}" presName="sibTrans" presStyleCnt="0"/>
      <dgm:spPr/>
    </dgm:pt>
    <dgm:pt modelId="{E8A64F05-7B19-44C9-AE47-3BCC4AA1BC6B}" type="pres">
      <dgm:prSet presAssocID="{7736C3FC-63D4-4D1B-95A5-E5C211C3FD00}" presName="node" presStyleLbl="node1" presStyleIdx="3" presStyleCnt="7">
        <dgm:presLayoutVars>
          <dgm:bulletEnabled val="1"/>
        </dgm:presLayoutVars>
      </dgm:prSet>
      <dgm:spPr/>
      <dgm:t>
        <a:bodyPr/>
        <a:lstStyle/>
        <a:p>
          <a:endParaRPr lang="en-US"/>
        </a:p>
      </dgm:t>
    </dgm:pt>
    <dgm:pt modelId="{A6960E54-C06B-4DC5-AA82-06DBA0010B28}" type="pres">
      <dgm:prSet presAssocID="{C9ACC41C-2AF9-4D1A-A23F-4C74033BAB55}" presName="sibTrans" presStyleCnt="0"/>
      <dgm:spPr/>
    </dgm:pt>
    <dgm:pt modelId="{7B035E72-1EF0-4B0E-B7B8-A31C2C92BF7B}" type="pres">
      <dgm:prSet presAssocID="{5B2293A3-5357-487F-9639-8C292CCB8FFA}" presName="node" presStyleLbl="node1" presStyleIdx="4" presStyleCnt="7">
        <dgm:presLayoutVars>
          <dgm:bulletEnabled val="1"/>
        </dgm:presLayoutVars>
      </dgm:prSet>
      <dgm:spPr/>
      <dgm:t>
        <a:bodyPr/>
        <a:lstStyle/>
        <a:p>
          <a:endParaRPr lang="en-US"/>
        </a:p>
      </dgm:t>
    </dgm:pt>
    <dgm:pt modelId="{66795A55-F3E5-4B12-9B51-2A543540E771}" type="pres">
      <dgm:prSet presAssocID="{CBC97AAF-FB93-4D79-8954-DFEED32FA6F4}" presName="sibTrans" presStyleCnt="0"/>
      <dgm:spPr/>
    </dgm:pt>
    <dgm:pt modelId="{05EC17EE-E2A4-474C-B4F9-23F5CC033075}" type="pres">
      <dgm:prSet presAssocID="{C0D4BDE1-57A2-4207-92E8-096253454141}" presName="node" presStyleLbl="node1" presStyleIdx="5" presStyleCnt="7">
        <dgm:presLayoutVars>
          <dgm:bulletEnabled val="1"/>
        </dgm:presLayoutVars>
      </dgm:prSet>
      <dgm:spPr/>
      <dgm:t>
        <a:bodyPr/>
        <a:lstStyle/>
        <a:p>
          <a:endParaRPr lang="en-US"/>
        </a:p>
      </dgm:t>
    </dgm:pt>
    <dgm:pt modelId="{FB340A20-9A30-49ED-9FAC-713F94F78112}" type="pres">
      <dgm:prSet presAssocID="{0F4DBF80-9CD6-459B-8D51-C3EBB0118D36}" presName="sibTrans" presStyleCnt="0"/>
      <dgm:spPr/>
    </dgm:pt>
    <dgm:pt modelId="{24B69537-B3BD-40F5-8112-FDFD8692FC14}" type="pres">
      <dgm:prSet presAssocID="{3FF9A118-2009-4375-8277-7109889222D2}" presName="node" presStyleLbl="node1" presStyleIdx="6" presStyleCnt="7">
        <dgm:presLayoutVars>
          <dgm:bulletEnabled val="1"/>
        </dgm:presLayoutVars>
      </dgm:prSet>
      <dgm:spPr/>
      <dgm:t>
        <a:bodyPr/>
        <a:lstStyle/>
        <a:p>
          <a:endParaRPr lang="en-US"/>
        </a:p>
      </dgm:t>
    </dgm:pt>
  </dgm:ptLst>
  <dgm:cxnLst>
    <dgm:cxn modelId="{7BF4BB7D-BD5C-49B9-9F3C-82D5896A136E}" srcId="{6435EA00-B984-45A6-A4D1-53F0DC31CF1D}" destId="{7736C3FC-63D4-4D1B-95A5-E5C211C3FD00}" srcOrd="3" destOrd="0" parTransId="{CA4CAA3E-C6F0-4E77-9C8B-D160C0B1E606}" sibTransId="{C9ACC41C-2AF9-4D1A-A23F-4C74033BAB55}"/>
    <dgm:cxn modelId="{49ECE997-8719-4B80-82E8-933E4D8A5AA9}" srcId="{6435EA00-B984-45A6-A4D1-53F0DC31CF1D}" destId="{C0D4BDE1-57A2-4207-92E8-096253454141}" srcOrd="5" destOrd="0" parTransId="{EE12C941-8A4E-43A6-AB5D-E3102D94EE3F}" sibTransId="{0F4DBF80-9CD6-459B-8D51-C3EBB0118D36}"/>
    <dgm:cxn modelId="{FEAC4BD5-6DA5-4568-A2D0-DAB179FB5AE6}" type="presOf" srcId="{5B2293A3-5357-487F-9639-8C292CCB8FFA}" destId="{7B035E72-1EF0-4B0E-B7B8-A31C2C92BF7B}" srcOrd="0" destOrd="0" presId="urn:microsoft.com/office/officeart/2005/8/layout/default"/>
    <dgm:cxn modelId="{9FFFFA78-B1B5-4F43-BEAF-90F9A5E8BE71}" type="presOf" srcId="{6435EA00-B984-45A6-A4D1-53F0DC31CF1D}" destId="{A22FB0E5-B596-48FB-BA4D-DE22A6A641E9}" srcOrd="0" destOrd="0" presId="urn:microsoft.com/office/officeart/2005/8/layout/default"/>
    <dgm:cxn modelId="{5C403EE6-3D93-4C2D-B4E3-4BF29DA74C0F}" type="presOf" srcId="{C38E8C3F-8BE9-4300-AB69-D47BD318EDAB}" destId="{0E6CAD25-83BF-4BD5-9AF1-1A683F24C6A3}" srcOrd="0" destOrd="0" presId="urn:microsoft.com/office/officeart/2005/8/layout/default"/>
    <dgm:cxn modelId="{55288214-3A2B-4ABC-A477-60915D276388}" srcId="{6435EA00-B984-45A6-A4D1-53F0DC31CF1D}" destId="{51644C0D-D624-4A43-9156-3DCB5FC5F8CE}" srcOrd="2" destOrd="0" parTransId="{B580E79B-07BD-4974-8D4C-77ED4CE77098}" sibTransId="{AC6ABE26-538D-4165-823E-5AAAF6D81224}"/>
    <dgm:cxn modelId="{088280C9-8375-46D8-BE34-11D342C8C576}" type="presOf" srcId="{3FF9A118-2009-4375-8277-7109889222D2}" destId="{24B69537-B3BD-40F5-8112-FDFD8692FC14}" srcOrd="0" destOrd="0" presId="urn:microsoft.com/office/officeart/2005/8/layout/default"/>
    <dgm:cxn modelId="{79A83D2F-5510-4D8F-8AF2-3E147C1899D1}" srcId="{6435EA00-B984-45A6-A4D1-53F0DC31CF1D}" destId="{5B2293A3-5357-487F-9639-8C292CCB8FFA}" srcOrd="4" destOrd="0" parTransId="{B1B532B7-12E8-40B5-B66B-0566F3FAAF70}" sibTransId="{CBC97AAF-FB93-4D79-8954-DFEED32FA6F4}"/>
    <dgm:cxn modelId="{5A6E39CC-3923-4A7A-B6CE-7A25D79F5E7B}" type="presOf" srcId="{59E84993-4302-40B3-A0D1-FA32F551827A}" destId="{337BCCBD-3063-4B18-A5FB-C1186C05470A}" srcOrd="0" destOrd="0" presId="urn:microsoft.com/office/officeart/2005/8/layout/default"/>
    <dgm:cxn modelId="{BBC6EFDE-9E64-434B-8A7E-8F264E1570D9}" type="presOf" srcId="{51644C0D-D624-4A43-9156-3DCB5FC5F8CE}" destId="{37DC511D-D1DB-43AE-BF35-4315E6C1C70C}" srcOrd="0" destOrd="0" presId="urn:microsoft.com/office/officeart/2005/8/layout/default"/>
    <dgm:cxn modelId="{8A0E1BBA-76CE-4A7E-86AA-4B669478CA61}" srcId="{6435EA00-B984-45A6-A4D1-53F0DC31CF1D}" destId="{59E84993-4302-40B3-A0D1-FA32F551827A}" srcOrd="1" destOrd="0" parTransId="{3063F8CA-23F8-4D25-9BE3-AEFB45248127}" sibTransId="{BAE3507C-A91E-4DD9-AC0C-5AB5D136727C}"/>
    <dgm:cxn modelId="{4243C351-5F81-49E3-999B-D8DDDBAE3CA2}" srcId="{6435EA00-B984-45A6-A4D1-53F0DC31CF1D}" destId="{3FF9A118-2009-4375-8277-7109889222D2}" srcOrd="6" destOrd="0" parTransId="{D8EEB7FB-1CF1-43E8-9C91-089742999C89}" sibTransId="{68AFA28D-8E19-43F6-BD37-832C46677724}"/>
    <dgm:cxn modelId="{8BAC411E-1787-4A01-9441-712C5B7CFB12}" type="presOf" srcId="{7736C3FC-63D4-4D1B-95A5-E5C211C3FD00}" destId="{E8A64F05-7B19-44C9-AE47-3BCC4AA1BC6B}" srcOrd="0" destOrd="0" presId="urn:microsoft.com/office/officeart/2005/8/layout/default"/>
    <dgm:cxn modelId="{02C89F56-E927-466C-A88F-CACA6332F3D1}" srcId="{6435EA00-B984-45A6-A4D1-53F0DC31CF1D}" destId="{C38E8C3F-8BE9-4300-AB69-D47BD318EDAB}" srcOrd="0" destOrd="0" parTransId="{5EE07DAA-3EA9-4E27-8124-142614167042}" sibTransId="{D1E3617B-1E83-4BAB-82C6-249B10ABA37F}"/>
    <dgm:cxn modelId="{60FA91E5-4178-40DC-A42B-D9B8FDB15E51}" type="presOf" srcId="{C0D4BDE1-57A2-4207-92E8-096253454141}" destId="{05EC17EE-E2A4-474C-B4F9-23F5CC033075}" srcOrd="0" destOrd="0" presId="urn:microsoft.com/office/officeart/2005/8/layout/default"/>
    <dgm:cxn modelId="{B5FEAAEB-2625-4718-9721-40FB64D98753}" type="presParOf" srcId="{A22FB0E5-B596-48FB-BA4D-DE22A6A641E9}" destId="{0E6CAD25-83BF-4BD5-9AF1-1A683F24C6A3}" srcOrd="0" destOrd="0" presId="urn:microsoft.com/office/officeart/2005/8/layout/default"/>
    <dgm:cxn modelId="{FAB4E814-226F-47A7-9DA7-533A5DAAA9D0}" type="presParOf" srcId="{A22FB0E5-B596-48FB-BA4D-DE22A6A641E9}" destId="{3D1ACBCA-64BC-4F24-9468-40CB744B3D45}" srcOrd="1" destOrd="0" presId="urn:microsoft.com/office/officeart/2005/8/layout/default"/>
    <dgm:cxn modelId="{F0B3C1BC-3A18-4B5B-8460-971F34CD0A8E}" type="presParOf" srcId="{A22FB0E5-B596-48FB-BA4D-DE22A6A641E9}" destId="{337BCCBD-3063-4B18-A5FB-C1186C05470A}" srcOrd="2" destOrd="0" presId="urn:microsoft.com/office/officeart/2005/8/layout/default"/>
    <dgm:cxn modelId="{E4E0E49D-2002-4B26-BA26-2A9B1E8930C4}" type="presParOf" srcId="{A22FB0E5-B596-48FB-BA4D-DE22A6A641E9}" destId="{68334EF4-CCF3-4E9E-8992-99F4CC6793B9}" srcOrd="3" destOrd="0" presId="urn:microsoft.com/office/officeart/2005/8/layout/default"/>
    <dgm:cxn modelId="{95545ABE-BAAA-4E3F-95B7-BC058D72CA39}" type="presParOf" srcId="{A22FB0E5-B596-48FB-BA4D-DE22A6A641E9}" destId="{37DC511D-D1DB-43AE-BF35-4315E6C1C70C}" srcOrd="4" destOrd="0" presId="urn:microsoft.com/office/officeart/2005/8/layout/default"/>
    <dgm:cxn modelId="{49127244-3258-4D36-B988-B0F9234414E9}" type="presParOf" srcId="{A22FB0E5-B596-48FB-BA4D-DE22A6A641E9}" destId="{4A657A0A-143F-426F-9D81-602BA04369AA}" srcOrd="5" destOrd="0" presId="urn:microsoft.com/office/officeart/2005/8/layout/default"/>
    <dgm:cxn modelId="{C1A60B1C-B7BA-4191-A704-BF4F49B6C907}" type="presParOf" srcId="{A22FB0E5-B596-48FB-BA4D-DE22A6A641E9}" destId="{E8A64F05-7B19-44C9-AE47-3BCC4AA1BC6B}" srcOrd="6" destOrd="0" presId="urn:microsoft.com/office/officeart/2005/8/layout/default"/>
    <dgm:cxn modelId="{0CAB53BF-C098-4C2B-9E54-07A3BAB21E7E}" type="presParOf" srcId="{A22FB0E5-B596-48FB-BA4D-DE22A6A641E9}" destId="{A6960E54-C06B-4DC5-AA82-06DBA0010B28}" srcOrd="7" destOrd="0" presId="urn:microsoft.com/office/officeart/2005/8/layout/default"/>
    <dgm:cxn modelId="{D7FFC823-C12E-4387-A980-7D379F3228EC}" type="presParOf" srcId="{A22FB0E5-B596-48FB-BA4D-DE22A6A641E9}" destId="{7B035E72-1EF0-4B0E-B7B8-A31C2C92BF7B}" srcOrd="8" destOrd="0" presId="urn:microsoft.com/office/officeart/2005/8/layout/default"/>
    <dgm:cxn modelId="{BC0B0470-E07B-4A93-8376-532FD79EDBF3}" type="presParOf" srcId="{A22FB0E5-B596-48FB-BA4D-DE22A6A641E9}" destId="{66795A55-F3E5-4B12-9B51-2A543540E771}" srcOrd="9" destOrd="0" presId="urn:microsoft.com/office/officeart/2005/8/layout/default"/>
    <dgm:cxn modelId="{924F5EA9-AB10-427C-8DE1-E034065CAE2B}" type="presParOf" srcId="{A22FB0E5-B596-48FB-BA4D-DE22A6A641E9}" destId="{05EC17EE-E2A4-474C-B4F9-23F5CC033075}" srcOrd="10" destOrd="0" presId="urn:microsoft.com/office/officeart/2005/8/layout/default"/>
    <dgm:cxn modelId="{EE8B12EF-01EE-4EF8-A12D-A71585B74F94}" type="presParOf" srcId="{A22FB0E5-B596-48FB-BA4D-DE22A6A641E9}" destId="{FB340A20-9A30-49ED-9FAC-713F94F78112}" srcOrd="11" destOrd="0" presId="urn:microsoft.com/office/officeart/2005/8/layout/default"/>
    <dgm:cxn modelId="{AEC1AD18-4CD6-4727-876E-04DD15E69B9F}" type="presParOf" srcId="{A22FB0E5-B596-48FB-BA4D-DE22A6A641E9}" destId="{24B69537-B3BD-40F5-8112-FDFD8692FC14}"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001335-AB94-4D67-9F88-EDC382C774EB}"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DD8249D5-28BA-43E0-A2EE-01E790BDAA0B}">
      <dgm:prSet/>
      <dgm:spPr/>
      <dgm:t>
        <a:bodyPr/>
        <a:lstStyle/>
        <a:p>
          <a:r>
            <a:rPr lang="de-DE"/>
            <a:t>Previously: automation for physical routine tasks (physical vs cognitive and routine vs non-routine tasks, Autor 2003)</a:t>
          </a:r>
          <a:endParaRPr lang="en-US"/>
        </a:p>
      </dgm:t>
    </dgm:pt>
    <dgm:pt modelId="{89917714-F267-40F6-9664-61038E9AB99D}" type="parTrans" cxnId="{23BCBEC9-1BE1-4985-8AA3-38B8EA679E9C}">
      <dgm:prSet/>
      <dgm:spPr/>
      <dgm:t>
        <a:bodyPr/>
        <a:lstStyle/>
        <a:p>
          <a:endParaRPr lang="en-US"/>
        </a:p>
      </dgm:t>
    </dgm:pt>
    <dgm:pt modelId="{114FC9FB-1B72-4E68-981C-9AA11B697345}" type="sibTrans" cxnId="{23BCBEC9-1BE1-4985-8AA3-38B8EA679E9C}">
      <dgm:prSet/>
      <dgm:spPr/>
      <dgm:t>
        <a:bodyPr/>
        <a:lstStyle/>
        <a:p>
          <a:endParaRPr lang="en-US"/>
        </a:p>
      </dgm:t>
    </dgm:pt>
    <dgm:pt modelId="{085230DE-EDA5-4AC4-85EA-7290B813EAD6}">
      <dgm:prSet/>
      <dgm:spPr/>
      <dgm:t>
        <a:bodyPr/>
        <a:lstStyle/>
        <a:p>
          <a:r>
            <a:rPr lang="de-DE" dirty="0" err="1"/>
            <a:t>Now</a:t>
          </a:r>
          <a:r>
            <a:rPr lang="de-DE" dirty="0"/>
            <a:t>: </a:t>
          </a:r>
          <a:r>
            <a:rPr lang="de-DE" dirty="0" err="1"/>
            <a:t>computers</a:t>
          </a:r>
          <a:r>
            <a:rPr lang="de-DE" dirty="0"/>
            <a:t> </a:t>
          </a:r>
          <a:r>
            <a:rPr lang="de-DE" dirty="0" err="1"/>
            <a:t>increasingly</a:t>
          </a:r>
          <a:r>
            <a:rPr lang="de-DE" dirty="0"/>
            <a:t> perform </a:t>
          </a:r>
          <a:r>
            <a:rPr lang="de-DE" dirty="0" err="1"/>
            <a:t>well</a:t>
          </a:r>
          <a:r>
            <a:rPr lang="de-DE" dirty="0"/>
            <a:t> in a </a:t>
          </a:r>
          <a:r>
            <a:rPr lang="de-DE" dirty="0" err="1"/>
            <a:t>wide</a:t>
          </a:r>
          <a:r>
            <a:rPr lang="de-DE" dirty="0"/>
            <a:t> </a:t>
          </a:r>
          <a:r>
            <a:rPr lang="de-DE" dirty="0" err="1"/>
            <a:t>range</a:t>
          </a:r>
          <a:r>
            <a:rPr lang="de-DE" dirty="0"/>
            <a:t> </a:t>
          </a:r>
          <a:r>
            <a:rPr lang="de-DE" dirty="0" err="1"/>
            <a:t>of</a:t>
          </a:r>
          <a:r>
            <a:rPr lang="de-DE" dirty="0"/>
            <a:t> </a:t>
          </a:r>
          <a:r>
            <a:rPr lang="de-DE" dirty="0" err="1"/>
            <a:t>cognitive</a:t>
          </a:r>
          <a:r>
            <a:rPr lang="de-DE" dirty="0"/>
            <a:t> and non-routine </a:t>
          </a:r>
          <a:r>
            <a:rPr lang="de-DE" dirty="0" err="1"/>
            <a:t>tasks</a:t>
          </a:r>
          <a:endParaRPr lang="en-US" dirty="0"/>
        </a:p>
      </dgm:t>
    </dgm:pt>
    <dgm:pt modelId="{7874E4FC-1787-405A-A148-E40AAE4BDC61}" type="parTrans" cxnId="{C610B429-DDF8-4F92-BAE2-02C10C0E4D25}">
      <dgm:prSet/>
      <dgm:spPr/>
      <dgm:t>
        <a:bodyPr/>
        <a:lstStyle/>
        <a:p>
          <a:endParaRPr lang="en-US"/>
        </a:p>
      </dgm:t>
    </dgm:pt>
    <dgm:pt modelId="{41E4E2AB-2ED4-45DF-95A3-A1C1A2797BE7}" type="sibTrans" cxnId="{C610B429-DDF8-4F92-BAE2-02C10C0E4D25}">
      <dgm:prSet/>
      <dgm:spPr/>
      <dgm:t>
        <a:bodyPr/>
        <a:lstStyle/>
        <a:p>
          <a:endParaRPr lang="en-US"/>
        </a:p>
      </dgm:t>
    </dgm:pt>
    <dgm:pt modelId="{C2F656CF-2EE8-4291-8D9D-43787DF27325}">
      <dgm:prSet/>
      <dgm:spPr/>
      <dgm:t>
        <a:bodyPr/>
        <a:lstStyle/>
        <a:p>
          <a:r>
            <a:rPr lang="de-DE"/>
            <a:t>E.g. medical diagnosis, paralegal work, monitoring of sensitive activities (flights, ICU), financial advice</a:t>
          </a:r>
          <a:endParaRPr lang="en-US"/>
        </a:p>
      </dgm:t>
    </dgm:pt>
    <dgm:pt modelId="{6B1B722E-4728-471A-A896-CE398C6B42BE}" type="parTrans" cxnId="{2372C84F-973F-4069-8552-A5AF084B0197}">
      <dgm:prSet/>
      <dgm:spPr/>
      <dgm:t>
        <a:bodyPr/>
        <a:lstStyle/>
        <a:p>
          <a:endParaRPr lang="en-US"/>
        </a:p>
      </dgm:t>
    </dgm:pt>
    <dgm:pt modelId="{7D4FFF23-2E0D-4285-9898-1CEEFF0C649D}" type="sibTrans" cxnId="{2372C84F-973F-4069-8552-A5AF084B0197}">
      <dgm:prSet/>
      <dgm:spPr/>
      <dgm:t>
        <a:bodyPr/>
        <a:lstStyle/>
        <a:p>
          <a:endParaRPr lang="en-US"/>
        </a:p>
      </dgm:t>
    </dgm:pt>
    <dgm:pt modelId="{F48E52D1-69B0-4345-A88B-DE87B79E2BBD}">
      <dgm:prSet/>
      <dgm:spPr/>
      <dgm:t>
        <a:bodyPr/>
        <a:lstStyle/>
        <a:p>
          <a:r>
            <a:rPr lang="en-IE" dirty="0"/>
            <a:t>Robots and AI increasingly as co-workers (“augmented collaborative workforce”)</a:t>
          </a:r>
          <a:endParaRPr lang="en-US" dirty="0"/>
        </a:p>
      </dgm:t>
    </dgm:pt>
    <dgm:pt modelId="{3DB76600-0EF4-477A-B6AA-3FA800509FCD}" type="parTrans" cxnId="{184A0AB2-31E8-4D9A-85FB-1DB6AA686ECD}">
      <dgm:prSet/>
      <dgm:spPr/>
      <dgm:t>
        <a:bodyPr/>
        <a:lstStyle/>
        <a:p>
          <a:endParaRPr lang="en-US"/>
        </a:p>
      </dgm:t>
    </dgm:pt>
    <dgm:pt modelId="{DE1EC4AF-0204-4A18-939D-A15B2F60A137}" type="sibTrans" cxnId="{184A0AB2-31E8-4D9A-85FB-1DB6AA686ECD}">
      <dgm:prSet/>
      <dgm:spPr/>
      <dgm:t>
        <a:bodyPr/>
        <a:lstStyle/>
        <a:p>
          <a:endParaRPr lang="en-US"/>
        </a:p>
      </dgm:t>
    </dgm:pt>
    <dgm:pt modelId="{C80E0959-F8D1-4C49-A3A2-A22976E464D2}">
      <dgm:prSet/>
      <dgm:spPr/>
      <dgm:t>
        <a:bodyPr/>
        <a:lstStyle/>
        <a:p>
          <a:r>
            <a:rPr lang="en-IE"/>
            <a:t>High skilled workers have moved down the occupational ladder, pushing lower skilled workers further down or out of labour force (Beaudry 2013)</a:t>
          </a:r>
          <a:endParaRPr lang="en-US"/>
        </a:p>
      </dgm:t>
    </dgm:pt>
    <dgm:pt modelId="{89A05E30-3867-4FCE-84DF-893AE4DD89C1}" type="parTrans" cxnId="{0F9FB98D-9A1C-43EE-B40D-03DFCF648AA2}">
      <dgm:prSet/>
      <dgm:spPr/>
      <dgm:t>
        <a:bodyPr/>
        <a:lstStyle/>
        <a:p>
          <a:endParaRPr lang="en-US"/>
        </a:p>
      </dgm:t>
    </dgm:pt>
    <dgm:pt modelId="{CCC2D07B-5861-41FA-A49A-94BBE470028D}" type="sibTrans" cxnId="{0F9FB98D-9A1C-43EE-B40D-03DFCF648AA2}">
      <dgm:prSet/>
      <dgm:spPr/>
      <dgm:t>
        <a:bodyPr/>
        <a:lstStyle/>
        <a:p>
          <a:endParaRPr lang="en-US"/>
        </a:p>
      </dgm:t>
    </dgm:pt>
    <dgm:pt modelId="{DCE7229D-926D-44AA-B01F-ABC7111DFBA8}" type="pres">
      <dgm:prSet presAssocID="{7D001335-AB94-4D67-9F88-EDC382C774EB}" presName="diagram" presStyleCnt="0">
        <dgm:presLayoutVars>
          <dgm:dir/>
          <dgm:resizeHandles val="exact"/>
        </dgm:presLayoutVars>
      </dgm:prSet>
      <dgm:spPr/>
      <dgm:t>
        <a:bodyPr/>
        <a:lstStyle/>
        <a:p>
          <a:endParaRPr lang="en-US"/>
        </a:p>
      </dgm:t>
    </dgm:pt>
    <dgm:pt modelId="{3118567B-0AA7-4C5D-9253-D38AF3CD6B1C}" type="pres">
      <dgm:prSet presAssocID="{DD8249D5-28BA-43E0-A2EE-01E790BDAA0B}" presName="node" presStyleLbl="node1" presStyleIdx="0" presStyleCnt="5">
        <dgm:presLayoutVars>
          <dgm:bulletEnabled val="1"/>
        </dgm:presLayoutVars>
      </dgm:prSet>
      <dgm:spPr/>
      <dgm:t>
        <a:bodyPr/>
        <a:lstStyle/>
        <a:p>
          <a:endParaRPr lang="en-US"/>
        </a:p>
      </dgm:t>
    </dgm:pt>
    <dgm:pt modelId="{48363993-148F-49AF-802F-CB5AE95C4904}" type="pres">
      <dgm:prSet presAssocID="{114FC9FB-1B72-4E68-981C-9AA11B697345}" presName="sibTrans" presStyleCnt="0"/>
      <dgm:spPr/>
    </dgm:pt>
    <dgm:pt modelId="{96FC2B9D-DF5C-428B-A6BA-A825FA850C56}" type="pres">
      <dgm:prSet presAssocID="{085230DE-EDA5-4AC4-85EA-7290B813EAD6}" presName="node" presStyleLbl="node1" presStyleIdx="1" presStyleCnt="5">
        <dgm:presLayoutVars>
          <dgm:bulletEnabled val="1"/>
        </dgm:presLayoutVars>
      </dgm:prSet>
      <dgm:spPr/>
      <dgm:t>
        <a:bodyPr/>
        <a:lstStyle/>
        <a:p>
          <a:endParaRPr lang="en-US"/>
        </a:p>
      </dgm:t>
    </dgm:pt>
    <dgm:pt modelId="{3F21AC4E-858F-4920-AE00-15C05D0CEBB7}" type="pres">
      <dgm:prSet presAssocID="{41E4E2AB-2ED4-45DF-95A3-A1C1A2797BE7}" presName="sibTrans" presStyleCnt="0"/>
      <dgm:spPr/>
    </dgm:pt>
    <dgm:pt modelId="{3390AA91-8DEA-4666-A92E-FE51DFCC24C5}" type="pres">
      <dgm:prSet presAssocID="{C2F656CF-2EE8-4291-8D9D-43787DF27325}" presName="node" presStyleLbl="node1" presStyleIdx="2" presStyleCnt="5">
        <dgm:presLayoutVars>
          <dgm:bulletEnabled val="1"/>
        </dgm:presLayoutVars>
      </dgm:prSet>
      <dgm:spPr/>
      <dgm:t>
        <a:bodyPr/>
        <a:lstStyle/>
        <a:p>
          <a:endParaRPr lang="en-US"/>
        </a:p>
      </dgm:t>
    </dgm:pt>
    <dgm:pt modelId="{7DEDA3E1-5F22-48D2-97F0-525E095CB9C8}" type="pres">
      <dgm:prSet presAssocID="{7D4FFF23-2E0D-4285-9898-1CEEFF0C649D}" presName="sibTrans" presStyleCnt="0"/>
      <dgm:spPr/>
    </dgm:pt>
    <dgm:pt modelId="{79FC2CE7-3503-41B6-82A0-7BE75C66EA19}" type="pres">
      <dgm:prSet presAssocID="{F48E52D1-69B0-4345-A88B-DE87B79E2BBD}" presName="node" presStyleLbl="node1" presStyleIdx="3" presStyleCnt="5">
        <dgm:presLayoutVars>
          <dgm:bulletEnabled val="1"/>
        </dgm:presLayoutVars>
      </dgm:prSet>
      <dgm:spPr/>
      <dgm:t>
        <a:bodyPr/>
        <a:lstStyle/>
        <a:p>
          <a:endParaRPr lang="en-US"/>
        </a:p>
      </dgm:t>
    </dgm:pt>
    <dgm:pt modelId="{4CED3367-55CB-492A-A8DE-CD09DC144F11}" type="pres">
      <dgm:prSet presAssocID="{DE1EC4AF-0204-4A18-939D-A15B2F60A137}" presName="sibTrans" presStyleCnt="0"/>
      <dgm:spPr/>
    </dgm:pt>
    <dgm:pt modelId="{BDBEEA97-9172-40E7-8E6B-EFE7DE005EFC}" type="pres">
      <dgm:prSet presAssocID="{C80E0959-F8D1-4C49-A3A2-A22976E464D2}" presName="node" presStyleLbl="node1" presStyleIdx="4" presStyleCnt="5">
        <dgm:presLayoutVars>
          <dgm:bulletEnabled val="1"/>
        </dgm:presLayoutVars>
      </dgm:prSet>
      <dgm:spPr/>
      <dgm:t>
        <a:bodyPr/>
        <a:lstStyle/>
        <a:p>
          <a:endParaRPr lang="en-US"/>
        </a:p>
      </dgm:t>
    </dgm:pt>
  </dgm:ptLst>
  <dgm:cxnLst>
    <dgm:cxn modelId="{23BCBEC9-1BE1-4985-8AA3-38B8EA679E9C}" srcId="{7D001335-AB94-4D67-9F88-EDC382C774EB}" destId="{DD8249D5-28BA-43E0-A2EE-01E790BDAA0B}" srcOrd="0" destOrd="0" parTransId="{89917714-F267-40F6-9664-61038E9AB99D}" sibTransId="{114FC9FB-1B72-4E68-981C-9AA11B697345}"/>
    <dgm:cxn modelId="{0F9FB98D-9A1C-43EE-B40D-03DFCF648AA2}" srcId="{7D001335-AB94-4D67-9F88-EDC382C774EB}" destId="{C80E0959-F8D1-4C49-A3A2-A22976E464D2}" srcOrd="4" destOrd="0" parTransId="{89A05E30-3867-4FCE-84DF-893AE4DD89C1}" sibTransId="{CCC2D07B-5861-41FA-A49A-94BBE470028D}"/>
    <dgm:cxn modelId="{906B10A5-1C6A-4A88-8429-7941F7A7816B}" type="presOf" srcId="{C2F656CF-2EE8-4291-8D9D-43787DF27325}" destId="{3390AA91-8DEA-4666-A92E-FE51DFCC24C5}" srcOrd="0" destOrd="0" presId="urn:microsoft.com/office/officeart/2005/8/layout/default"/>
    <dgm:cxn modelId="{004D6FB6-9D88-4E63-ADF1-A49A80770FE8}" type="presOf" srcId="{C80E0959-F8D1-4C49-A3A2-A22976E464D2}" destId="{BDBEEA97-9172-40E7-8E6B-EFE7DE005EFC}" srcOrd="0" destOrd="0" presId="urn:microsoft.com/office/officeart/2005/8/layout/default"/>
    <dgm:cxn modelId="{180418FC-6BC6-4F79-8D54-2261ACC55AEF}" type="presOf" srcId="{085230DE-EDA5-4AC4-85EA-7290B813EAD6}" destId="{96FC2B9D-DF5C-428B-A6BA-A825FA850C56}" srcOrd="0" destOrd="0" presId="urn:microsoft.com/office/officeart/2005/8/layout/default"/>
    <dgm:cxn modelId="{316526D2-F978-4A04-A8CB-7830863D84C2}" type="presOf" srcId="{F48E52D1-69B0-4345-A88B-DE87B79E2BBD}" destId="{79FC2CE7-3503-41B6-82A0-7BE75C66EA19}" srcOrd="0" destOrd="0" presId="urn:microsoft.com/office/officeart/2005/8/layout/default"/>
    <dgm:cxn modelId="{2372C84F-973F-4069-8552-A5AF084B0197}" srcId="{7D001335-AB94-4D67-9F88-EDC382C774EB}" destId="{C2F656CF-2EE8-4291-8D9D-43787DF27325}" srcOrd="2" destOrd="0" parTransId="{6B1B722E-4728-471A-A896-CE398C6B42BE}" sibTransId="{7D4FFF23-2E0D-4285-9898-1CEEFF0C649D}"/>
    <dgm:cxn modelId="{C610B429-DDF8-4F92-BAE2-02C10C0E4D25}" srcId="{7D001335-AB94-4D67-9F88-EDC382C774EB}" destId="{085230DE-EDA5-4AC4-85EA-7290B813EAD6}" srcOrd="1" destOrd="0" parTransId="{7874E4FC-1787-405A-A148-E40AAE4BDC61}" sibTransId="{41E4E2AB-2ED4-45DF-95A3-A1C1A2797BE7}"/>
    <dgm:cxn modelId="{291B1103-0D1D-4833-AA21-7FF232B22CEF}" type="presOf" srcId="{7D001335-AB94-4D67-9F88-EDC382C774EB}" destId="{DCE7229D-926D-44AA-B01F-ABC7111DFBA8}" srcOrd="0" destOrd="0" presId="urn:microsoft.com/office/officeart/2005/8/layout/default"/>
    <dgm:cxn modelId="{184A0AB2-31E8-4D9A-85FB-1DB6AA686ECD}" srcId="{7D001335-AB94-4D67-9F88-EDC382C774EB}" destId="{F48E52D1-69B0-4345-A88B-DE87B79E2BBD}" srcOrd="3" destOrd="0" parTransId="{3DB76600-0EF4-477A-B6AA-3FA800509FCD}" sibTransId="{DE1EC4AF-0204-4A18-939D-A15B2F60A137}"/>
    <dgm:cxn modelId="{529FF6FD-A7CA-47A1-86E5-562C3F24BE9F}" type="presOf" srcId="{DD8249D5-28BA-43E0-A2EE-01E790BDAA0B}" destId="{3118567B-0AA7-4C5D-9253-D38AF3CD6B1C}" srcOrd="0" destOrd="0" presId="urn:microsoft.com/office/officeart/2005/8/layout/default"/>
    <dgm:cxn modelId="{1AEA3FF3-4773-4E74-9687-1A7573A5B7AF}" type="presParOf" srcId="{DCE7229D-926D-44AA-B01F-ABC7111DFBA8}" destId="{3118567B-0AA7-4C5D-9253-D38AF3CD6B1C}" srcOrd="0" destOrd="0" presId="urn:microsoft.com/office/officeart/2005/8/layout/default"/>
    <dgm:cxn modelId="{6CBB92E6-A2A3-415C-B184-6D5D1738BF3B}" type="presParOf" srcId="{DCE7229D-926D-44AA-B01F-ABC7111DFBA8}" destId="{48363993-148F-49AF-802F-CB5AE95C4904}" srcOrd="1" destOrd="0" presId="urn:microsoft.com/office/officeart/2005/8/layout/default"/>
    <dgm:cxn modelId="{36FCC525-C77C-428E-83DD-60AFF2479B36}" type="presParOf" srcId="{DCE7229D-926D-44AA-B01F-ABC7111DFBA8}" destId="{96FC2B9D-DF5C-428B-A6BA-A825FA850C56}" srcOrd="2" destOrd="0" presId="urn:microsoft.com/office/officeart/2005/8/layout/default"/>
    <dgm:cxn modelId="{A6BA4F62-ADF1-4E2B-8E51-6764EC798031}" type="presParOf" srcId="{DCE7229D-926D-44AA-B01F-ABC7111DFBA8}" destId="{3F21AC4E-858F-4920-AE00-15C05D0CEBB7}" srcOrd="3" destOrd="0" presId="urn:microsoft.com/office/officeart/2005/8/layout/default"/>
    <dgm:cxn modelId="{E127D1A3-2FE3-411D-82CE-8F120AE027E9}" type="presParOf" srcId="{DCE7229D-926D-44AA-B01F-ABC7111DFBA8}" destId="{3390AA91-8DEA-4666-A92E-FE51DFCC24C5}" srcOrd="4" destOrd="0" presId="urn:microsoft.com/office/officeart/2005/8/layout/default"/>
    <dgm:cxn modelId="{7E862E06-9DC0-42E8-B319-8616A88BE717}" type="presParOf" srcId="{DCE7229D-926D-44AA-B01F-ABC7111DFBA8}" destId="{7DEDA3E1-5F22-48D2-97F0-525E095CB9C8}" srcOrd="5" destOrd="0" presId="urn:microsoft.com/office/officeart/2005/8/layout/default"/>
    <dgm:cxn modelId="{7C445251-BFCD-44EF-ABD3-2F1EABE3EC63}" type="presParOf" srcId="{DCE7229D-926D-44AA-B01F-ABC7111DFBA8}" destId="{79FC2CE7-3503-41B6-82A0-7BE75C66EA19}" srcOrd="6" destOrd="0" presId="urn:microsoft.com/office/officeart/2005/8/layout/default"/>
    <dgm:cxn modelId="{C5E97996-9D47-4A32-AB26-46841AF4BAC5}" type="presParOf" srcId="{DCE7229D-926D-44AA-B01F-ABC7111DFBA8}" destId="{4CED3367-55CB-492A-A8DE-CD09DC144F11}" srcOrd="7" destOrd="0" presId="urn:microsoft.com/office/officeart/2005/8/layout/default"/>
    <dgm:cxn modelId="{08825F91-66C2-4692-A097-551A23A044A5}" type="presParOf" srcId="{DCE7229D-926D-44AA-B01F-ABC7111DFBA8}" destId="{BDBEEA97-9172-40E7-8E6B-EFE7DE005EF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238AF9-7403-49FC-A8DD-F2E2CE972AF7}"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7BD7A10A-77D3-49B4-8ED6-D53818C05B5D}">
      <dgm:prSet/>
      <dgm:spPr/>
      <dgm:t>
        <a:bodyPr/>
        <a:lstStyle/>
        <a:p>
          <a:r>
            <a:rPr lang="de-DE"/>
            <a:t>Increasing societal inequalities, associated with social unrest and rise of populism</a:t>
          </a:r>
          <a:endParaRPr lang="en-US"/>
        </a:p>
      </dgm:t>
    </dgm:pt>
    <dgm:pt modelId="{780B4C9E-913A-4A90-B67D-C63C68C90477}" type="parTrans" cxnId="{007CDA2A-5FC8-495B-B7AB-3615F9188D6A}">
      <dgm:prSet/>
      <dgm:spPr/>
      <dgm:t>
        <a:bodyPr/>
        <a:lstStyle/>
        <a:p>
          <a:endParaRPr lang="en-US"/>
        </a:p>
      </dgm:t>
    </dgm:pt>
    <dgm:pt modelId="{C682D4EA-5085-475F-ADDD-EB6AD01AD2B1}" type="sibTrans" cxnId="{007CDA2A-5FC8-495B-B7AB-3615F9188D6A}">
      <dgm:prSet/>
      <dgm:spPr/>
      <dgm:t>
        <a:bodyPr/>
        <a:lstStyle/>
        <a:p>
          <a:endParaRPr lang="en-US"/>
        </a:p>
      </dgm:t>
    </dgm:pt>
    <dgm:pt modelId="{7B8EC23E-68B1-4E48-8E91-5741872C520B}">
      <dgm:prSet/>
      <dgm:spPr/>
      <dgm:t>
        <a:bodyPr/>
        <a:lstStyle/>
        <a:p>
          <a:r>
            <a:rPr lang="de-DE"/>
            <a:t>Automation responsible for increasing polarisation between </a:t>
          </a:r>
          <a:r>
            <a:rPr lang="en-IE"/>
            <a:t>“lovely and lousy jobs” (Goos &amp; Manning)</a:t>
          </a:r>
          <a:endParaRPr lang="en-US"/>
        </a:p>
      </dgm:t>
    </dgm:pt>
    <dgm:pt modelId="{1B6A1AF8-6611-4556-8FEA-000E59D6146C}" type="parTrans" cxnId="{4EE8A02E-01CA-47BE-844B-F5CAF3F975E7}">
      <dgm:prSet/>
      <dgm:spPr/>
      <dgm:t>
        <a:bodyPr/>
        <a:lstStyle/>
        <a:p>
          <a:endParaRPr lang="en-US"/>
        </a:p>
      </dgm:t>
    </dgm:pt>
    <dgm:pt modelId="{7F715D3A-4F6A-4F17-9513-979A547B85FF}" type="sibTrans" cxnId="{4EE8A02E-01CA-47BE-844B-F5CAF3F975E7}">
      <dgm:prSet/>
      <dgm:spPr/>
      <dgm:t>
        <a:bodyPr/>
        <a:lstStyle/>
        <a:p>
          <a:endParaRPr lang="en-US"/>
        </a:p>
      </dgm:t>
    </dgm:pt>
    <dgm:pt modelId="{2EAC2010-7C00-44C6-9634-6E4B90541449}">
      <dgm:prSet/>
      <dgm:spPr/>
      <dgm:t>
        <a:bodyPr/>
        <a:lstStyle/>
        <a:p>
          <a:r>
            <a:rPr lang="en-IE"/>
            <a:t>i.e. the few at the top with creative, highly qualified work, a heavily decreasing middle with decent, reliable and moderately paid jobs, and the majority at the bottom with often unpleasant, badly paid, precarious and pressurised jobs</a:t>
          </a:r>
          <a:endParaRPr lang="en-US"/>
        </a:p>
      </dgm:t>
    </dgm:pt>
    <dgm:pt modelId="{3135A52E-244F-4907-A796-135B9F7C621C}" type="parTrans" cxnId="{31A9ECA7-6DA8-4231-A255-60C823F84CD2}">
      <dgm:prSet/>
      <dgm:spPr/>
      <dgm:t>
        <a:bodyPr/>
        <a:lstStyle/>
        <a:p>
          <a:endParaRPr lang="en-US"/>
        </a:p>
      </dgm:t>
    </dgm:pt>
    <dgm:pt modelId="{549B4F20-89AE-4667-B1EB-9823704D0937}" type="sibTrans" cxnId="{31A9ECA7-6DA8-4231-A255-60C823F84CD2}">
      <dgm:prSet/>
      <dgm:spPr/>
      <dgm:t>
        <a:bodyPr/>
        <a:lstStyle/>
        <a:p>
          <a:endParaRPr lang="en-US"/>
        </a:p>
      </dgm:t>
    </dgm:pt>
    <dgm:pt modelId="{4964B933-D93E-4B12-B80F-3C3A494755DA}" type="pres">
      <dgm:prSet presAssocID="{6E238AF9-7403-49FC-A8DD-F2E2CE972AF7}" presName="Name0" presStyleCnt="0">
        <dgm:presLayoutVars>
          <dgm:dir/>
          <dgm:animLvl val="lvl"/>
          <dgm:resizeHandles val="exact"/>
        </dgm:presLayoutVars>
      </dgm:prSet>
      <dgm:spPr/>
      <dgm:t>
        <a:bodyPr/>
        <a:lstStyle/>
        <a:p>
          <a:endParaRPr lang="en-US"/>
        </a:p>
      </dgm:t>
    </dgm:pt>
    <dgm:pt modelId="{24A98D5F-876E-49E6-BD89-90AB553062B2}" type="pres">
      <dgm:prSet presAssocID="{2EAC2010-7C00-44C6-9634-6E4B90541449}" presName="boxAndChildren" presStyleCnt="0"/>
      <dgm:spPr/>
    </dgm:pt>
    <dgm:pt modelId="{C017BA1E-EB9D-4433-9C9D-D3E57B27AD66}" type="pres">
      <dgm:prSet presAssocID="{2EAC2010-7C00-44C6-9634-6E4B90541449}" presName="parentTextBox" presStyleLbl="node1" presStyleIdx="0" presStyleCnt="3"/>
      <dgm:spPr/>
      <dgm:t>
        <a:bodyPr/>
        <a:lstStyle/>
        <a:p>
          <a:endParaRPr lang="en-US"/>
        </a:p>
      </dgm:t>
    </dgm:pt>
    <dgm:pt modelId="{1D76EB09-C7B3-41FD-838E-1C7844BA11E5}" type="pres">
      <dgm:prSet presAssocID="{7F715D3A-4F6A-4F17-9513-979A547B85FF}" presName="sp" presStyleCnt="0"/>
      <dgm:spPr/>
    </dgm:pt>
    <dgm:pt modelId="{2D156A6A-FE87-4539-82EA-245FF5270751}" type="pres">
      <dgm:prSet presAssocID="{7B8EC23E-68B1-4E48-8E91-5741872C520B}" presName="arrowAndChildren" presStyleCnt="0"/>
      <dgm:spPr/>
    </dgm:pt>
    <dgm:pt modelId="{289875B2-44F6-4815-BBED-599D39F5207F}" type="pres">
      <dgm:prSet presAssocID="{7B8EC23E-68B1-4E48-8E91-5741872C520B}" presName="parentTextArrow" presStyleLbl="node1" presStyleIdx="1" presStyleCnt="3"/>
      <dgm:spPr/>
      <dgm:t>
        <a:bodyPr/>
        <a:lstStyle/>
        <a:p>
          <a:endParaRPr lang="en-US"/>
        </a:p>
      </dgm:t>
    </dgm:pt>
    <dgm:pt modelId="{BB92A814-954E-48CB-9FCB-06F46D7AFA4B}" type="pres">
      <dgm:prSet presAssocID="{C682D4EA-5085-475F-ADDD-EB6AD01AD2B1}" presName="sp" presStyleCnt="0"/>
      <dgm:spPr/>
    </dgm:pt>
    <dgm:pt modelId="{C7447C1E-26F7-434B-9DAF-8D6C30EB116B}" type="pres">
      <dgm:prSet presAssocID="{7BD7A10A-77D3-49B4-8ED6-D53818C05B5D}" presName="arrowAndChildren" presStyleCnt="0"/>
      <dgm:spPr/>
    </dgm:pt>
    <dgm:pt modelId="{AA690606-D6FA-4B02-B013-27112A8621DA}" type="pres">
      <dgm:prSet presAssocID="{7BD7A10A-77D3-49B4-8ED6-D53818C05B5D}" presName="parentTextArrow" presStyleLbl="node1" presStyleIdx="2" presStyleCnt="3"/>
      <dgm:spPr/>
      <dgm:t>
        <a:bodyPr/>
        <a:lstStyle/>
        <a:p>
          <a:endParaRPr lang="en-US"/>
        </a:p>
      </dgm:t>
    </dgm:pt>
  </dgm:ptLst>
  <dgm:cxnLst>
    <dgm:cxn modelId="{3DB0BDE3-5BB9-4C11-8D6C-31649346A469}" type="presOf" srcId="{7BD7A10A-77D3-49B4-8ED6-D53818C05B5D}" destId="{AA690606-D6FA-4B02-B013-27112A8621DA}" srcOrd="0" destOrd="0" presId="urn:microsoft.com/office/officeart/2005/8/layout/process4"/>
    <dgm:cxn modelId="{6D39CC09-8A1D-490A-A977-3FEB06AE81C2}" type="presOf" srcId="{7B8EC23E-68B1-4E48-8E91-5741872C520B}" destId="{289875B2-44F6-4815-BBED-599D39F5207F}" srcOrd="0" destOrd="0" presId="urn:microsoft.com/office/officeart/2005/8/layout/process4"/>
    <dgm:cxn modelId="{31A9ECA7-6DA8-4231-A255-60C823F84CD2}" srcId="{6E238AF9-7403-49FC-A8DD-F2E2CE972AF7}" destId="{2EAC2010-7C00-44C6-9634-6E4B90541449}" srcOrd="2" destOrd="0" parTransId="{3135A52E-244F-4907-A796-135B9F7C621C}" sibTransId="{549B4F20-89AE-4667-B1EB-9823704D0937}"/>
    <dgm:cxn modelId="{11734C6F-39DA-41AB-88BA-C69DE7A94443}" type="presOf" srcId="{2EAC2010-7C00-44C6-9634-6E4B90541449}" destId="{C017BA1E-EB9D-4433-9C9D-D3E57B27AD66}" srcOrd="0" destOrd="0" presId="urn:microsoft.com/office/officeart/2005/8/layout/process4"/>
    <dgm:cxn modelId="{D81C433F-E2C5-454C-83F7-4B4B2A1A1130}" type="presOf" srcId="{6E238AF9-7403-49FC-A8DD-F2E2CE972AF7}" destId="{4964B933-D93E-4B12-B80F-3C3A494755DA}" srcOrd="0" destOrd="0" presId="urn:microsoft.com/office/officeart/2005/8/layout/process4"/>
    <dgm:cxn modelId="{007CDA2A-5FC8-495B-B7AB-3615F9188D6A}" srcId="{6E238AF9-7403-49FC-A8DD-F2E2CE972AF7}" destId="{7BD7A10A-77D3-49B4-8ED6-D53818C05B5D}" srcOrd="0" destOrd="0" parTransId="{780B4C9E-913A-4A90-B67D-C63C68C90477}" sibTransId="{C682D4EA-5085-475F-ADDD-EB6AD01AD2B1}"/>
    <dgm:cxn modelId="{4EE8A02E-01CA-47BE-844B-F5CAF3F975E7}" srcId="{6E238AF9-7403-49FC-A8DD-F2E2CE972AF7}" destId="{7B8EC23E-68B1-4E48-8E91-5741872C520B}" srcOrd="1" destOrd="0" parTransId="{1B6A1AF8-6611-4556-8FEA-000E59D6146C}" sibTransId="{7F715D3A-4F6A-4F17-9513-979A547B85FF}"/>
    <dgm:cxn modelId="{740A1292-1347-46B2-9D03-C63596297C9C}" type="presParOf" srcId="{4964B933-D93E-4B12-B80F-3C3A494755DA}" destId="{24A98D5F-876E-49E6-BD89-90AB553062B2}" srcOrd="0" destOrd="0" presId="urn:microsoft.com/office/officeart/2005/8/layout/process4"/>
    <dgm:cxn modelId="{945CDFAA-B4B3-4873-B807-09CD40264CEF}" type="presParOf" srcId="{24A98D5F-876E-49E6-BD89-90AB553062B2}" destId="{C017BA1E-EB9D-4433-9C9D-D3E57B27AD66}" srcOrd="0" destOrd="0" presId="urn:microsoft.com/office/officeart/2005/8/layout/process4"/>
    <dgm:cxn modelId="{752E0F65-D77D-45AE-B621-0AE3B8D9AA5A}" type="presParOf" srcId="{4964B933-D93E-4B12-B80F-3C3A494755DA}" destId="{1D76EB09-C7B3-41FD-838E-1C7844BA11E5}" srcOrd="1" destOrd="0" presId="urn:microsoft.com/office/officeart/2005/8/layout/process4"/>
    <dgm:cxn modelId="{E33E1176-33A9-4462-8763-20FE61AF6991}" type="presParOf" srcId="{4964B933-D93E-4B12-B80F-3C3A494755DA}" destId="{2D156A6A-FE87-4539-82EA-245FF5270751}" srcOrd="2" destOrd="0" presId="urn:microsoft.com/office/officeart/2005/8/layout/process4"/>
    <dgm:cxn modelId="{0000A8E3-7652-4C4A-8B2A-7A146842E35A}" type="presParOf" srcId="{2D156A6A-FE87-4539-82EA-245FF5270751}" destId="{289875B2-44F6-4815-BBED-599D39F5207F}" srcOrd="0" destOrd="0" presId="urn:microsoft.com/office/officeart/2005/8/layout/process4"/>
    <dgm:cxn modelId="{EEC1E799-F6E3-4C0A-8D12-9C08202D9726}" type="presParOf" srcId="{4964B933-D93E-4B12-B80F-3C3A494755DA}" destId="{BB92A814-954E-48CB-9FCB-06F46D7AFA4B}" srcOrd="3" destOrd="0" presId="urn:microsoft.com/office/officeart/2005/8/layout/process4"/>
    <dgm:cxn modelId="{9ABF628C-C5D6-4CD7-87FD-B2B1F984DCC0}" type="presParOf" srcId="{4964B933-D93E-4B12-B80F-3C3A494755DA}" destId="{C7447C1E-26F7-434B-9DAF-8D6C30EB116B}" srcOrd="4" destOrd="0" presId="urn:microsoft.com/office/officeart/2005/8/layout/process4"/>
    <dgm:cxn modelId="{57E47918-BC3B-4E2D-90A7-6FC8AFB109AE}" type="presParOf" srcId="{C7447C1E-26F7-434B-9DAF-8D6C30EB116B}" destId="{AA690606-D6FA-4B02-B013-27112A8621D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CAD25-83BF-4BD5-9AF1-1A683F24C6A3}">
      <dsp:nvSpPr>
        <dsp:cNvPr id="0" name=""/>
        <dsp:cNvSpPr/>
      </dsp:nvSpPr>
      <dsp:spPr>
        <a:xfrm>
          <a:off x="875595" y="3896"/>
          <a:ext cx="2756887" cy="1654132"/>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kern="1200"/>
            <a:t>Risk: Automated systems should only be deployed with an assessment of risks to human in the loop or humans affected by the loop (including social costs)</a:t>
          </a:r>
          <a:endParaRPr lang="en-US" sz="1600" kern="1200"/>
        </a:p>
      </dsp:txBody>
      <dsp:txXfrm>
        <a:off x="875595" y="3896"/>
        <a:ext cx="2756887" cy="1654132"/>
      </dsp:txXfrm>
    </dsp:sp>
    <dsp:sp modelId="{337BCCBD-3063-4B18-A5FB-C1186C05470A}">
      <dsp:nvSpPr>
        <dsp:cNvPr id="0" name=""/>
        <dsp:cNvSpPr/>
      </dsp:nvSpPr>
      <dsp:spPr>
        <a:xfrm>
          <a:off x="3908172" y="3896"/>
          <a:ext cx="2756887" cy="1654132"/>
        </a:xfrm>
        <a:prstGeom prst="rect">
          <a:avLst/>
        </a:prstGeom>
        <a:solidFill>
          <a:schemeClr val="accent2">
            <a:hueOff val="-238930"/>
            <a:satOff val="-5757"/>
            <a:lumOff val="-346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kern="1200"/>
            <a:t>Transparency: Automated systems should be comprehensible and support situational risk awareness through effective transparency (no black boxes)</a:t>
          </a:r>
          <a:endParaRPr lang="en-US" sz="1600" kern="1200"/>
        </a:p>
      </dsp:txBody>
      <dsp:txXfrm>
        <a:off x="3908172" y="3896"/>
        <a:ext cx="2756887" cy="1654132"/>
      </dsp:txXfrm>
    </dsp:sp>
    <dsp:sp modelId="{37DC511D-D1DB-43AE-BF35-4315E6C1C70C}">
      <dsp:nvSpPr>
        <dsp:cNvPr id="0" name=""/>
        <dsp:cNvSpPr/>
      </dsp:nvSpPr>
      <dsp:spPr>
        <a:xfrm>
          <a:off x="6940749" y="3896"/>
          <a:ext cx="2756887" cy="1654132"/>
        </a:xfrm>
        <a:prstGeom prst="rect">
          <a:avLst/>
        </a:prstGeom>
        <a:solidFill>
          <a:schemeClr val="accent2">
            <a:hueOff val="-477861"/>
            <a:satOff val="-11515"/>
            <a:lumOff val="-692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kern="1200"/>
            <a:t>Errors and limitations: Automated systems failures should not be surprising, silent or irresolvable; attentional aspects for human in the loop need to be considered</a:t>
          </a:r>
          <a:endParaRPr lang="en-US" sz="1600" kern="1200"/>
        </a:p>
      </dsp:txBody>
      <dsp:txXfrm>
        <a:off x="6940749" y="3896"/>
        <a:ext cx="2756887" cy="1654132"/>
      </dsp:txXfrm>
    </dsp:sp>
    <dsp:sp modelId="{E8A64F05-7B19-44C9-AE47-3BCC4AA1BC6B}">
      <dsp:nvSpPr>
        <dsp:cNvPr id="0" name=""/>
        <dsp:cNvSpPr/>
      </dsp:nvSpPr>
      <dsp:spPr>
        <a:xfrm>
          <a:off x="875595" y="1933718"/>
          <a:ext cx="2756887" cy="1654132"/>
        </a:xfrm>
        <a:prstGeom prst="rect">
          <a:avLst/>
        </a:prstGeom>
        <a:solidFill>
          <a:schemeClr val="accent2">
            <a:hueOff val="-716791"/>
            <a:satOff val="-17272"/>
            <a:lumOff val="-1039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kern="1200"/>
            <a:t>Diversity and discrimination: Automated systems should reflect on biases and choices during design and test for discriminatory impacts and diverse users</a:t>
          </a:r>
          <a:endParaRPr lang="en-US" sz="1600" kern="1200"/>
        </a:p>
      </dsp:txBody>
      <dsp:txXfrm>
        <a:off x="875595" y="1933718"/>
        <a:ext cx="2756887" cy="1654132"/>
      </dsp:txXfrm>
    </dsp:sp>
    <dsp:sp modelId="{7B035E72-1EF0-4B0E-B7B8-A31C2C92BF7B}">
      <dsp:nvSpPr>
        <dsp:cNvPr id="0" name=""/>
        <dsp:cNvSpPr/>
      </dsp:nvSpPr>
      <dsp:spPr>
        <a:xfrm>
          <a:off x="3908172" y="1933718"/>
          <a:ext cx="2756887" cy="1654132"/>
        </a:xfrm>
        <a:prstGeom prst="rect">
          <a:avLst/>
        </a:prstGeom>
        <a:solidFill>
          <a:schemeClr val="accent2">
            <a:hueOff val="-955721"/>
            <a:satOff val="-23029"/>
            <a:lumOff val="-1385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kern="1200"/>
            <a:t>Sensitive situations: automated systems should account for sensitive situations and information preferences for humans in the loop</a:t>
          </a:r>
          <a:endParaRPr lang="en-US" sz="1600" kern="1200"/>
        </a:p>
      </dsp:txBody>
      <dsp:txXfrm>
        <a:off x="3908172" y="1933718"/>
        <a:ext cx="2756887" cy="1654132"/>
      </dsp:txXfrm>
    </dsp:sp>
    <dsp:sp modelId="{05EC17EE-E2A4-474C-B4F9-23F5CC033075}">
      <dsp:nvSpPr>
        <dsp:cNvPr id="0" name=""/>
        <dsp:cNvSpPr/>
      </dsp:nvSpPr>
      <dsp:spPr>
        <a:xfrm>
          <a:off x="6940749" y="1933718"/>
          <a:ext cx="2756887" cy="1654132"/>
        </a:xfrm>
        <a:prstGeom prst="rect">
          <a:avLst/>
        </a:prstGeom>
        <a:solidFill>
          <a:schemeClr val="accent2">
            <a:hueOff val="-1194652"/>
            <a:satOff val="-28787"/>
            <a:lumOff val="-1732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kern="1200" dirty="0"/>
            <a:t>Man-</a:t>
          </a:r>
          <a:r>
            <a:rPr lang="de-DE" sz="1600" kern="1200" dirty="0" err="1"/>
            <a:t>machine</a:t>
          </a:r>
          <a:r>
            <a:rPr lang="de-DE" sz="1600" kern="1200" dirty="0"/>
            <a:t> </a:t>
          </a:r>
          <a:r>
            <a:rPr lang="de-DE" sz="1600" kern="1200" dirty="0" err="1"/>
            <a:t>comparison</a:t>
          </a:r>
          <a:r>
            <a:rPr lang="de-DE" sz="1600" kern="1200" dirty="0"/>
            <a:t>: </a:t>
          </a:r>
          <a:r>
            <a:rPr lang="de-DE" sz="1600" kern="1200" dirty="0" err="1"/>
            <a:t>automated</a:t>
          </a:r>
          <a:r>
            <a:rPr lang="de-DE" sz="1600" kern="1200" dirty="0"/>
            <a:t> </a:t>
          </a:r>
          <a:r>
            <a:rPr lang="de-DE" sz="1600" kern="1200" dirty="0" err="1"/>
            <a:t>systems</a:t>
          </a:r>
          <a:r>
            <a:rPr lang="de-DE" sz="1600" kern="1200" dirty="0"/>
            <a:t>‘ design and </a:t>
          </a:r>
          <a:r>
            <a:rPr lang="de-DE" sz="1600" kern="1200" dirty="0" err="1"/>
            <a:t>implementation</a:t>
          </a:r>
          <a:r>
            <a:rPr lang="de-DE" sz="1600" kern="1200" dirty="0"/>
            <a:t> </a:t>
          </a:r>
          <a:r>
            <a:rPr lang="de-DE" sz="1600" kern="1200" dirty="0" err="1"/>
            <a:t>should</a:t>
          </a:r>
          <a:r>
            <a:rPr lang="de-DE" sz="1600" kern="1200" dirty="0"/>
            <a:t> </a:t>
          </a:r>
          <a:r>
            <a:rPr lang="de-DE" sz="1600" kern="1200" dirty="0" err="1"/>
            <a:t>locate</a:t>
          </a:r>
          <a:r>
            <a:rPr lang="de-DE" sz="1600" kern="1200" dirty="0"/>
            <a:t> </a:t>
          </a:r>
          <a:r>
            <a:rPr lang="de-DE" sz="1600" kern="1200" dirty="0" err="1"/>
            <a:t>the</a:t>
          </a:r>
          <a:r>
            <a:rPr lang="de-DE" sz="1600" kern="1200" dirty="0"/>
            <a:t> human in </a:t>
          </a:r>
          <a:r>
            <a:rPr lang="de-DE" sz="1600" kern="1200" dirty="0" err="1"/>
            <a:t>the</a:t>
          </a:r>
          <a:r>
            <a:rPr lang="de-DE" sz="1600" kern="1200" dirty="0"/>
            <a:t> loop and </a:t>
          </a:r>
          <a:r>
            <a:rPr lang="de-DE" sz="1600" kern="1200" dirty="0" err="1"/>
            <a:t>reassess</a:t>
          </a:r>
          <a:r>
            <a:rPr lang="de-DE" sz="1600" kern="1200" dirty="0"/>
            <a:t> </a:t>
          </a:r>
          <a:r>
            <a:rPr lang="de-DE" sz="1600" kern="1200" dirty="0" err="1"/>
            <a:t>the</a:t>
          </a:r>
          <a:r>
            <a:rPr lang="de-DE" sz="1600" kern="1200" dirty="0"/>
            <a:t> </a:t>
          </a:r>
          <a:r>
            <a:rPr lang="de-DE" sz="1600" kern="1200" dirty="0" err="1"/>
            <a:t>impact</a:t>
          </a:r>
          <a:r>
            <a:rPr lang="de-DE" sz="1600" kern="1200" dirty="0"/>
            <a:t> on </a:t>
          </a:r>
          <a:r>
            <a:rPr lang="de-DE" sz="1600" kern="1200" dirty="0" err="1"/>
            <a:t>the</a:t>
          </a:r>
          <a:r>
            <a:rPr lang="de-DE" sz="1600" kern="1200" dirty="0"/>
            <a:t> human and larger social </a:t>
          </a:r>
          <a:r>
            <a:rPr lang="de-DE" sz="1600" kern="1200" dirty="0" err="1"/>
            <a:t>values</a:t>
          </a:r>
          <a:endParaRPr lang="en-US" sz="1600" kern="1200" dirty="0"/>
        </a:p>
      </dsp:txBody>
      <dsp:txXfrm>
        <a:off x="6940749" y="1933718"/>
        <a:ext cx="2756887" cy="1654132"/>
      </dsp:txXfrm>
    </dsp:sp>
    <dsp:sp modelId="{24B69537-B3BD-40F5-8112-FDFD8692FC14}">
      <dsp:nvSpPr>
        <dsp:cNvPr id="0" name=""/>
        <dsp:cNvSpPr/>
      </dsp:nvSpPr>
      <dsp:spPr>
        <a:xfrm>
          <a:off x="3908172" y="3863539"/>
          <a:ext cx="2756887" cy="1654132"/>
        </a:xfrm>
        <a:prstGeom prst="rect">
          <a:avLst/>
        </a:prstGeom>
        <a:solidFill>
          <a:schemeClr val="accent2">
            <a:hueOff val="-1433582"/>
            <a:satOff val="-34544"/>
            <a:lumOff val="-2078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kern="1200"/>
            <a:t>Predictability: automated systems should be initially and continually inventoried for predictable and unpredictable behaviour</a:t>
          </a:r>
          <a:endParaRPr lang="en-US" sz="1600" kern="1200"/>
        </a:p>
      </dsp:txBody>
      <dsp:txXfrm>
        <a:off x="3908172" y="3863539"/>
        <a:ext cx="2756887" cy="16541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8567B-0AA7-4C5D-9253-D38AF3CD6B1C}">
      <dsp:nvSpPr>
        <dsp:cNvPr id="0" name=""/>
        <dsp:cNvSpPr/>
      </dsp:nvSpPr>
      <dsp:spPr>
        <a:xfrm>
          <a:off x="0" y="375937"/>
          <a:ext cx="3098471" cy="1859083"/>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kern="1200"/>
            <a:t>Previously: automation for physical routine tasks (physical vs cognitive and routine vs non-routine tasks, Autor 2003)</a:t>
          </a:r>
          <a:endParaRPr lang="en-US" sz="1800" kern="1200"/>
        </a:p>
      </dsp:txBody>
      <dsp:txXfrm>
        <a:off x="0" y="375937"/>
        <a:ext cx="3098471" cy="1859083"/>
      </dsp:txXfrm>
    </dsp:sp>
    <dsp:sp modelId="{96FC2B9D-DF5C-428B-A6BA-A825FA850C56}">
      <dsp:nvSpPr>
        <dsp:cNvPr id="0" name=""/>
        <dsp:cNvSpPr/>
      </dsp:nvSpPr>
      <dsp:spPr>
        <a:xfrm>
          <a:off x="3408319" y="375937"/>
          <a:ext cx="3098471" cy="1859083"/>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kern="1200" dirty="0" err="1"/>
            <a:t>Now</a:t>
          </a:r>
          <a:r>
            <a:rPr lang="de-DE" sz="1800" kern="1200" dirty="0"/>
            <a:t>: </a:t>
          </a:r>
          <a:r>
            <a:rPr lang="de-DE" sz="1800" kern="1200" dirty="0" err="1"/>
            <a:t>computers</a:t>
          </a:r>
          <a:r>
            <a:rPr lang="de-DE" sz="1800" kern="1200" dirty="0"/>
            <a:t> </a:t>
          </a:r>
          <a:r>
            <a:rPr lang="de-DE" sz="1800" kern="1200" dirty="0" err="1"/>
            <a:t>increasingly</a:t>
          </a:r>
          <a:r>
            <a:rPr lang="de-DE" sz="1800" kern="1200" dirty="0"/>
            <a:t> perform </a:t>
          </a:r>
          <a:r>
            <a:rPr lang="de-DE" sz="1800" kern="1200" dirty="0" err="1"/>
            <a:t>well</a:t>
          </a:r>
          <a:r>
            <a:rPr lang="de-DE" sz="1800" kern="1200" dirty="0"/>
            <a:t> in a </a:t>
          </a:r>
          <a:r>
            <a:rPr lang="de-DE" sz="1800" kern="1200" dirty="0" err="1"/>
            <a:t>wide</a:t>
          </a:r>
          <a:r>
            <a:rPr lang="de-DE" sz="1800" kern="1200" dirty="0"/>
            <a:t> </a:t>
          </a:r>
          <a:r>
            <a:rPr lang="de-DE" sz="1800" kern="1200" dirty="0" err="1"/>
            <a:t>range</a:t>
          </a:r>
          <a:r>
            <a:rPr lang="de-DE" sz="1800" kern="1200" dirty="0"/>
            <a:t> </a:t>
          </a:r>
          <a:r>
            <a:rPr lang="de-DE" sz="1800" kern="1200" dirty="0" err="1"/>
            <a:t>of</a:t>
          </a:r>
          <a:r>
            <a:rPr lang="de-DE" sz="1800" kern="1200" dirty="0"/>
            <a:t> </a:t>
          </a:r>
          <a:r>
            <a:rPr lang="de-DE" sz="1800" kern="1200" dirty="0" err="1"/>
            <a:t>cognitive</a:t>
          </a:r>
          <a:r>
            <a:rPr lang="de-DE" sz="1800" kern="1200" dirty="0"/>
            <a:t> and non-routine </a:t>
          </a:r>
          <a:r>
            <a:rPr lang="de-DE" sz="1800" kern="1200" dirty="0" err="1"/>
            <a:t>tasks</a:t>
          </a:r>
          <a:endParaRPr lang="en-US" sz="1800" kern="1200" dirty="0"/>
        </a:p>
      </dsp:txBody>
      <dsp:txXfrm>
        <a:off x="3408319" y="375937"/>
        <a:ext cx="3098471" cy="1859083"/>
      </dsp:txXfrm>
    </dsp:sp>
    <dsp:sp modelId="{3390AA91-8DEA-4666-A92E-FE51DFCC24C5}">
      <dsp:nvSpPr>
        <dsp:cNvPr id="0" name=""/>
        <dsp:cNvSpPr/>
      </dsp:nvSpPr>
      <dsp:spPr>
        <a:xfrm>
          <a:off x="6816638" y="375937"/>
          <a:ext cx="3098471" cy="1859083"/>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de-DE" sz="1800" kern="1200"/>
            <a:t>E.g. medical diagnosis, paralegal work, monitoring of sensitive activities (flights, ICU), financial advice</a:t>
          </a:r>
          <a:endParaRPr lang="en-US" sz="1800" kern="1200"/>
        </a:p>
      </dsp:txBody>
      <dsp:txXfrm>
        <a:off x="6816638" y="375937"/>
        <a:ext cx="3098471" cy="1859083"/>
      </dsp:txXfrm>
    </dsp:sp>
    <dsp:sp modelId="{79FC2CE7-3503-41B6-82A0-7BE75C66EA19}">
      <dsp:nvSpPr>
        <dsp:cNvPr id="0" name=""/>
        <dsp:cNvSpPr/>
      </dsp:nvSpPr>
      <dsp:spPr>
        <a:xfrm>
          <a:off x="1704159" y="2544868"/>
          <a:ext cx="3098471" cy="1859083"/>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E" sz="1800" kern="1200" dirty="0"/>
            <a:t>Robots and AI increasingly as co-workers (“augmented collaborative workforce”)</a:t>
          </a:r>
          <a:endParaRPr lang="en-US" sz="1800" kern="1200" dirty="0"/>
        </a:p>
      </dsp:txBody>
      <dsp:txXfrm>
        <a:off x="1704159" y="2544868"/>
        <a:ext cx="3098471" cy="1859083"/>
      </dsp:txXfrm>
    </dsp:sp>
    <dsp:sp modelId="{BDBEEA97-9172-40E7-8E6B-EFE7DE005EFC}">
      <dsp:nvSpPr>
        <dsp:cNvPr id="0" name=""/>
        <dsp:cNvSpPr/>
      </dsp:nvSpPr>
      <dsp:spPr>
        <a:xfrm>
          <a:off x="5112478" y="2544868"/>
          <a:ext cx="3098471" cy="1859083"/>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E" sz="1800" kern="1200"/>
            <a:t>High skilled workers have moved down the occupational ladder, pushing lower skilled workers further down or out of labour force (Beaudry 2013)</a:t>
          </a:r>
          <a:endParaRPr lang="en-US" sz="1800" kern="1200"/>
        </a:p>
      </dsp:txBody>
      <dsp:txXfrm>
        <a:off x="5112478" y="2544868"/>
        <a:ext cx="3098471" cy="18590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17BA1E-EB9D-4433-9C9D-D3E57B27AD66}">
      <dsp:nvSpPr>
        <dsp:cNvPr id="0" name=""/>
        <dsp:cNvSpPr/>
      </dsp:nvSpPr>
      <dsp:spPr>
        <a:xfrm>
          <a:off x="0" y="3361053"/>
          <a:ext cx="8596312" cy="1103172"/>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IE" sz="1800" kern="1200"/>
            <a:t>i.e. the few at the top with creative, highly qualified work, a heavily decreasing middle with decent, reliable and moderately paid jobs, and the majority at the bottom with often unpleasant, badly paid, precarious and pressurised jobs</a:t>
          </a:r>
          <a:endParaRPr lang="en-US" sz="1800" kern="1200"/>
        </a:p>
      </dsp:txBody>
      <dsp:txXfrm>
        <a:off x="0" y="3361053"/>
        <a:ext cx="8596312" cy="1103172"/>
      </dsp:txXfrm>
    </dsp:sp>
    <dsp:sp modelId="{289875B2-44F6-4815-BBED-599D39F5207F}">
      <dsp:nvSpPr>
        <dsp:cNvPr id="0" name=""/>
        <dsp:cNvSpPr/>
      </dsp:nvSpPr>
      <dsp:spPr>
        <a:xfrm rot="10800000">
          <a:off x="0" y="1680921"/>
          <a:ext cx="8596312" cy="1696679"/>
        </a:xfrm>
        <a:prstGeom prst="upArrowCallou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de-DE" sz="1800" kern="1200"/>
            <a:t>Automation responsible for increasing polarisation between </a:t>
          </a:r>
          <a:r>
            <a:rPr lang="en-IE" sz="1800" kern="1200"/>
            <a:t>“lovely and lousy jobs” (Goos &amp; Manning)</a:t>
          </a:r>
          <a:endParaRPr lang="en-US" sz="1800" kern="1200"/>
        </a:p>
      </dsp:txBody>
      <dsp:txXfrm rot="10800000">
        <a:off x="0" y="1680921"/>
        <a:ext cx="8596312" cy="1102451"/>
      </dsp:txXfrm>
    </dsp:sp>
    <dsp:sp modelId="{AA690606-D6FA-4B02-B013-27112A8621DA}">
      <dsp:nvSpPr>
        <dsp:cNvPr id="0" name=""/>
        <dsp:cNvSpPr/>
      </dsp:nvSpPr>
      <dsp:spPr>
        <a:xfrm rot="10800000">
          <a:off x="0" y="789"/>
          <a:ext cx="8596312" cy="1696679"/>
        </a:xfrm>
        <a:prstGeom prst="upArrowCallou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de-DE" sz="1800" kern="1200"/>
            <a:t>Increasing societal inequalities, associated with social unrest and rise of populism</a:t>
          </a:r>
          <a:endParaRPr lang="en-US" sz="1800" kern="1200"/>
        </a:p>
      </dsp:txBody>
      <dsp:txXfrm rot="10800000">
        <a:off x="0" y="789"/>
        <a:ext cx="8596312" cy="110245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de-DE"/>
              <a:t>Mastertitelformat bearbeiten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11/14/2022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11/14/2022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11/14/2022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11/14/2022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11/14/2022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de-DE"/>
              <a:t>Mastertitelformat bearbeiten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11/14/2022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de-DE"/>
              <a:t>Mastertitelformat bearbeiten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2A54C80-263E-416B-A8E0-580EDEADCBDC}" type="datetimeFigureOut">
              <a:rPr lang="en-US" dirty="0"/>
              <a:t>11/14/2022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B61BEF0D-F0BB-DE4B-95CE-6DB70DBA9567}" type="datetimeFigureOut">
              <a:rPr lang="en-US" dirty="0"/>
              <a:pPr/>
              <a:t>11/14/2022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11/14/2022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8C6802-61D8-4630-BECA-82C9FA9ECA56}"/>
              </a:ext>
            </a:extLst>
          </p:cNvPr>
          <p:cNvPicPr>
            <a:picLocks noChangeAspect="1"/>
          </p:cNvPicPr>
          <p:nvPr/>
        </p:nvPicPr>
        <p:blipFill rotWithShape="1">
          <a:blip r:embed="rId2"/>
          <a:srcRect r="22891"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Title 3">
            <a:extLst>
              <a:ext uri="{FF2B5EF4-FFF2-40B4-BE49-F238E27FC236}">
                <a16:creationId xmlns:a16="http://schemas.microsoft.com/office/drawing/2014/main" id="{DC7204FB-0F7F-418B-8F11-3C26C05937D3}"/>
              </a:ext>
            </a:extLst>
          </p:cNvPr>
          <p:cNvSpPr>
            <a:spLocks noGrp="1"/>
          </p:cNvSpPr>
          <p:nvPr>
            <p:ph type="ctrTitle"/>
          </p:nvPr>
        </p:nvSpPr>
        <p:spPr>
          <a:xfrm>
            <a:off x="668867" y="1678666"/>
            <a:ext cx="4088190" cy="2369093"/>
          </a:xfrm>
        </p:spPr>
        <p:txBody>
          <a:bodyPr>
            <a:normAutofit/>
          </a:bodyPr>
          <a:lstStyle/>
          <a:p>
            <a:r>
              <a:rPr lang="en-IE" sz="4400" dirty="0" smtClean="0"/>
              <a:t>Algorithmic management</a:t>
            </a:r>
            <a:endParaRPr lang="en-IE" sz="4400" dirty="0"/>
          </a:p>
        </p:txBody>
      </p:sp>
      <p:sp>
        <p:nvSpPr>
          <p:cNvPr id="5" name="Subtitle 4">
            <a:extLst>
              <a:ext uri="{FF2B5EF4-FFF2-40B4-BE49-F238E27FC236}">
                <a16:creationId xmlns:a16="http://schemas.microsoft.com/office/drawing/2014/main" id="{E4E32597-37DB-4D45-B82F-FFF98E2099A0}"/>
              </a:ext>
            </a:extLst>
          </p:cNvPr>
          <p:cNvSpPr>
            <a:spLocks noGrp="1"/>
          </p:cNvSpPr>
          <p:nvPr>
            <p:ph type="subTitle" idx="1"/>
          </p:nvPr>
        </p:nvSpPr>
        <p:spPr>
          <a:xfrm>
            <a:off x="677335" y="4050831"/>
            <a:ext cx="4079721" cy="1096901"/>
          </a:xfrm>
        </p:spPr>
        <p:txBody>
          <a:bodyPr>
            <a:normAutofit/>
          </a:bodyPr>
          <a:lstStyle/>
          <a:p>
            <a:endParaRPr lang="en-IE" sz="1600"/>
          </a:p>
        </p:txBody>
      </p:sp>
      <p:cxnSp>
        <p:nvCxnSpPr>
          <p:cNvPr id="11" name="Straight Connector 10">
            <a:extLst>
              <a:ext uri="{FF2B5EF4-FFF2-40B4-BE49-F238E27FC236}">
                <a16:creationId xmlns:a16="http://schemas.microsoft.com/office/drawing/2014/main" id="{A57C1A16-B8AB-4D99-A195-A38F556A648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8A9B20B-D1DD-4573-B5EC-55802951923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66D61E08-70C3-48D8-BEA0-787111DC30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FC55298F-0AE5-478E-AD2B-03C2614C58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24">
            <a:extLst>
              <a:ext uri="{FF2B5EF4-FFF2-40B4-BE49-F238E27FC236}">
                <a16:creationId xmlns:a16="http://schemas.microsoft.com/office/drawing/2014/main" id="{C180E4EA-0B63-4779-A895-7E90E71088F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CEE01D9D-3DE8-4EED-B0D3-8F3C79CC76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89AF5CE9-607F-43F4-8983-DCD6DA4051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6EEA2DBD-9E1E-4521-8C01-F32AD18A89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9">
            <a:extLst>
              <a:ext uri="{FF2B5EF4-FFF2-40B4-BE49-F238E27FC236}">
                <a16:creationId xmlns:a16="http://schemas.microsoft.com/office/drawing/2014/main" id="{15BBD2C1-BA9B-46A9-A27A-33498B16927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17016053"/>
      </p:ext>
    </p:extLst>
  </p:cSld>
  <p:clrMapOvr>
    <a:masterClrMapping/>
  </p:clrMapOvr>
  <mc:AlternateContent xmlns:mc="http://schemas.openxmlformats.org/markup-compatibility/2006" xmlns:p14="http://schemas.microsoft.com/office/powerpoint/2010/main">
    <mc:Choice Requires="p14">
      <p:transition spd="slow" p14:dur="2000" advTm="21514"/>
    </mc:Choice>
    <mc:Fallback xmlns="">
      <p:transition spd="slow" advTm="2151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384DC6-37F6-4C18-9253-8854581E759E}"/>
              </a:ext>
            </a:extLst>
          </p:cNvPr>
          <p:cNvSpPr>
            <a:spLocks noGrp="1"/>
          </p:cNvSpPr>
          <p:nvPr>
            <p:ph type="title"/>
          </p:nvPr>
        </p:nvSpPr>
        <p:spPr>
          <a:xfrm>
            <a:off x="5448101" y="609600"/>
            <a:ext cx="4064439" cy="1320800"/>
          </a:xfrm>
        </p:spPr>
        <p:txBody>
          <a:bodyPr>
            <a:normAutofit/>
          </a:bodyPr>
          <a:lstStyle/>
          <a:p>
            <a:pPr>
              <a:lnSpc>
                <a:spcPct val="90000"/>
              </a:lnSpc>
            </a:pPr>
            <a:r>
              <a:rPr lang="de-DE" sz="2800" dirty="0" err="1"/>
              <a:t>Workplace</a:t>
            </a:r>
            <a:r>
              <a:rPr lang="de-DE" sz="2800" dirty="0"/>
              <a:t> </a:t>
            </a:r>
            <a:r>
              <a:rPr lang="de-DE" sz="2800" dirty="0" err="1"/>
              <a:t>automation</a:t>
            </a:r>
            <a:r>
              <a:rPr lang="de-DE" sz="2800" dirty="0"/>
              <a:t>: Industrial </a:t>
            </a:r>
            <a:r>
              <a:rPr lang="de-DE" sz="2800" dirty="0" err="1"/>
              <a:t>robotics</a:t>
            </a:r>
            <a:endParaRPr lang="en-IE" sz="2800" dirty="0"/>
          </a:p>
        </p:txBody>
      </p:sp>
      <p:sp>
        <p:nvSpPr>
          <p:cNvPr id="3" name="Inhaltsplatzhalter 2">
            <a:extLst>
              <a:ext uri="{FF2B5EF4-FFF2-40B4-BE49-F238E27FC236}">
                <a16:creationId xmlns:a16="http://schemas.microsoft.com/office/drawing/2014/main" id="{274C35AD-E966-44A1-A8C6-8A158E291C82}"/>
              </a:ext>
            </a:extLst>
          </p:cNvPr>
          <p:cNvSpPr>
            <a:spLocks noGrp="1"/>
          </p:cNvSpPr>
          <p:nvPr>
            <p:ph idx="1"/>
          </p:nvPr>
        </p:nvSpPr>
        <p:spPr>
          <a:xfrm>
            <a:off x="5209563" y="1930400"/>
            <a:ext cx="4412739" cy="4625145"/>
          </a:xfrm>
        </p:spPr>
        <p:txBody>
          <a:bodyPr>
            <a:normAutofit/>
          </a:bodyPr>
          <a:lstStyle/>
          <a:p>
            <a:pPr>
              <a:lnSpc>
                <a:spcPct val="90000"/>
              </a:lnSpc>
            </a:pPr>
            <a:r>
              <a:rPr lang="de-DE" sz="2000" dirty="0" err="1"/>
              <a:t>industrial</a:t>
            </a:r>
            <a:r>
              <a:rPr lang="de-DE" sz="2000" dirty="0"/>
              <a:t> </a:t>
            </a:r>
            <a:r>
              <a:rPr lang="de-DE" sz="2000" dirty="0" err="1"/>
              <a:t>robotics</a:t>
            </a:r>
            <a:r>
              <a:rPr lang="de-DE" sz="2000" dirty="0"/>
              <a:t> </a:t>
            </a:r>
            <a:r>
              <a:rPr lang="de-DE" sz="2000" dirty="0" err="1"/>
              <a:t>long</a:t>
            </a:r>
            <a:r>
              <a:rPr lang="de-DE" sz="2000" dirty="0"/>
              <a:t> </a:t>
            </a:r>
            <a:r>
              <a:rPr lang="de-DE" sz="2000" dirty="0" err="1"/>
              <a:t>associated</a:t>
            </a:r>
            <a:r>
              <a:rPr lang="de-DE" sz="2000" dirty="0"/>
              <a:t> </a:t>
            </a:r>
            <a:r>
              <a:rPr lang="de-DE" sz="2000" dirty="0" err="1"/>
              <a:t>with</a:t>
            </a:r>
            <a:r>
              <a:rPr lang="de-DE" sz="2000" dirty="0"/>
              <a:t> </a:t>
            </a:r>
            <a:r>
              <a:rPr lang="de-DE" sz="2000" dirty="0" err="1"/>
              <a:t>replacement</a:t>
            </a:r>
            <a:r>
              <a:rPr lang="de-DE" sz="2000" dirty="0"/>
              <a:t> </a:t>
            </a:r>
            <a:r>
              <a:rPr lang="de-DE" sz="2000" dirty="0" err="1"/>
              <a:t>of</a:t>
            </a:r>
            <a:r>
              <a:rPr lang="de-DE" sz="2000" dirty="0"/>
              <a:t> </a:t>
            </a:r>
            <a:r>
              <a:rPr lang="de-DE" sz="2000" dirty="0" err="1"/>
              <a:t>workers</a:t>
            </a:r>
            <a:r>
              <a:rPr lang="de-DE" sz="2000" dirty="0"/>
              <a:t> in </a:t>
            </a:r>
            <a:r>
              <a:rPr lang="de-DE" sz="2000" dirty="0" err="1"/>
              <a:t>performance</a:t>
            </a:r>
            <a:r>
              <a:rPr lang="de-DE" sz="2000" dirty="0"/>
              <a:t> </a:t>
            </a:r>
            <a:r>
              <a:rPr lang="de-DE" sz="2000" dirty="0" err="1"/>
              <a:t>of</a:t>
            </a:r>
            <a:r>
              <a:rPr lang="de-DE" sz="2000" dirty="0"/>
              <a:t> </a:t>
            </a:r>
            <a:r>
              <a:rPr lang="de-DE" sz="2000" dirty="0" err="1"/>
              <a:t>specified</a:t>
            </a:r>
            <a:r>
              <a:rPr lang="de-DE" sz="2000" dirty="0"/>
              <a:t> </a:t>
            </a:r>
            <a:r>
              <a:rPr lang="de-DE" sz="2000" dirty="0" err="1"/>
              <a:t>tasks</a:t>
            </a:r>
            <a:endParaRPr lang="de-DE" sz="2000" dirty="0"/>
          </a:p>
          <a:p>
            <a:pPr>
              <a:lnSpc>
                <a:spcPct val="90000"/>
              </a:lnSpc>
            </a:pPr>
            <a:r>
              <a:rPr lang="de-DE" sz="2000" dirty="0"/>
              <a:t>Focus in </a:t>
            </a:r>
            <a:r>
              <a:rPr lang="de-DE" sz="2000" dirty="0" err="1"/>
              <a:t>the</a:t>
            </a:r>
            <a:r>
              <a:rPr lang="de-DE" sz="2000" dirty="0"/>
              <a:t> </a:t>
            </a:r>
            <a:r>
              <a:rPr lang="de-DE" sz="2000" dirty="0" err="1"/>
              <a:t>past</a:t>
            </a:r>
            <a:r>
              <a:rPr lang="de-DE" sz="2000" dirty="0"/>
              <a:t> on </a:t>
            </a:r>
            <a:r>
              <a:rPr lang="de-DE" sz="2000" dirty="0" err="1"/>
              <a:t>replacement</a:t>
            </a:r>
            <a:r>
              <a:rPr lang="de-DE" sz="2000" dirty="0"/>
              <a:t> </a:t>
            </a:r>
            <a:r>
              <a:rPr lang="de-DE" sz="2000" dirty="0" err="1"/>
              <a:t>of</a:t>
            </a:r>
            <a:r>
              <a:rPr lang="de-DE" sz="2000" dirty="0"/>
              <a:t> human </a:t>
            </a:r>
            <a:r>
              <a:rPr lang="de-DE" sz="2000" dirty="0" err="1"/>
              <a:t>workers</a:t>
            </a:r>
            <a:r>
              <a:rPr lang="de-DE" sz="2000" dirty="0"/>
              <a:t> </a:t>
            </a:r>
            <a:r>
              <a:rPr lang="de-DE" sz="2000" dirty="0" err="1"/>
              <a:t>for</a:t>
            </a:r>
            <a:r>
              <a:rPr lang="de-DE" sz="2000" dirty="0"/>
              <a:t> repetitive, </a:t>
            </a:r>
            <a:r>
              <a:rPr lang="de-DE" sz="2000" dirty="0" err="1"/>
              <a:t>unhealthy</a:t>
            </a:r>
            <a:r>
              <a:rPr lang="de-DE" sz="2000" dirty="0"/>
              <a:t> </a:t>
            </a:r>
            <a:r>
              <a:rPr lang="de-DE" sz="2000" dirty="0" err="1"/>
              <a:t>or</a:t>
            </a:r>
            <a:r>
              <a:rPr lang="de-DE" sz="2000" dirty="0"/>
              <a:t> </a:t>
            </a:r>
            <a:r>
              <a:rPr lang="de-DE" sz="2000" dirty="0" err="1"/>
              <a:t>dangerous</a:t>
            </a:r>
            <a:r>
              <a:rPr lang="de-DE" sz="2000" dirty="0"/>
              <a:t> </a:t>
            </a:r>
            <a:r>
              <a:rPr lang="de-DE" sz="2000" dirty="0" err="1"/>
              <a:t>tasks</a:t>
            </a:r>
            <a:endParaRPr lang="de-DE" sz="2000" dirty="0"/>
          </a:p>
          <a:p>
            <a:pPr>
              <a:lnSpc>
                <a:spcPct val="90000"/>
              </a:lnSpc>
            </a:pPr>
            <a:r>
              <a:rPr lang="de-DE" sz="2000" dirty="0"/>
              <a:t>E.g. heavy </a:t>
            </a:r>
            <a:r>
              <a:rPr lang="de-DE" sz="2000" dirty="0" err="1"/>
              <a:t>industrial</a:t>
            </a:r>
            <a:r>
              <a:rPr lang="de-DE" sz="2000" dirty="0"/>
              <a:t> </a:t>
            </a:r>
            <a:r>
              <a:rPr lang="de-DE" sz="2000" dirty="0" err="1"/>
              <a:t>work</a:t>
            </a:r>
            <a:r>
              <a:rPr lang="de-DE" sz="2000" dirty="0"/>
              <a:t>, </a:t>
            </a:r>
            <a:r>
              <a:rPr lang="de-DE" sz="2000" dirty="0" err="1"/>
              <a:t>burdensome</a:t>
            </a:r>
            <a:r>
              <a:rPr lang="de-DE" sz="2000" dirty="0"/>
              <a:t> repetitive </a:t>
            </a:r>
            <a:r>
              <a:rPr lang="de-DE" sz="2000" dirty="0" err="1"/>
              <a:t>tasks</a:t>
            </a:r>
            <a:r>
              <a:rPr lang="de-DE" sz="2000" dirty="0"/>
              <a:t>, </a:t>
            </a:r>
            <a:r>
              <a:rPr lang="de-DE" sz="2000" dirty="0" err="1"/>
              <a:t>use</a:t>
            </a:r>
            <a:r>
              <a:rPr lang="de-DE" sz="2000" dirty="0"/>
              <a:t> in </a:t>
            </a:r>
            <a:r>
              <a:rPr lang="de-DE" sz="2000" dirty="0" err="1"/>
              <a:t>danger</a:t>
            </a:r>
            <a:r>
              <a:rPr lang="de-DE" sz="2000" dirty="0"/>
              <a:t> </a:t>
            </a:r>
            <a:r>
              <a:rPr lang="de-DE" sz="2000" dirty="0" err="1"/>
              <a:t>zones</a:t>
            </a:r>
            <a:endParaRPr lang="de-DE" sz="2000" dirty="0"/>
          </a:p>
          <a:p>
            <a:pPr>
              <a:lnSpc>
                <a:spcPct val="90000"/>
              </a:lnSpc>
            </a:pPr>
            <a:r>
              <a:rPr lang="de-DE" sz="2000" dirty="0" err="1"/>
              <a:t>Now</a:t>
            </a:r>
            <a:r>
              <a:rPr lang="de-DE" sz="2000" dirty="0"/>
              <a:t> </a:t>
            </a:r>
            <a:r>
              <a:rPr lang="de-DE" sz="2000" dirty="0" err="1"/>
              <a:t>increasingly</a:t>
            </a:r>
            <a:r>
              <a:rPr lang="de-DE" sz="2000" dirty="0"/>
              <a:t> </a:t>
            </a:r>
            <a:r>
              <a:rPr lang="de-DE" sz="2000" dirty="0" err="1"/>
              <a:t>collaborative</a:t>
            </a:r>
            <a:r>
              <a:rPr lang="de-DE" sz="2000" dirty="0"/>
              <a:t> </a:t>
            </a:r>
            <a:r>
              <a:rPr lang="de-DE" sz="2000" dirty="0" err="1"/>
              <a:t>work</a:t>
            </a:r>
            <a:r>
              <a:rPr lang="de-DE" sz="2000" dirty="0"/>
              <a:t> </a:t>
            </a:r>
            <a:r>
              <a:rPr lang="de-DE" sz="2000" dirty="0" err="1"/>
              <a:t>alongside</a:t>
            </a:r>
            <a:r>
              <a:rPr lang="de-DE" sz="2000" dirty="0"/>
              <a:t> </a:t>
            </a:r>
            <a:r>
              <a:rPr lang="de-DE" sz="2000" dirty="0" err="1"/>
              <a:t>robots</a:t>
            </a:r>
            <a:r>
              <a:rPr lang="de-DE" sz="2000" dirty="0"/>
              <a:t>, </a:t>
            </a:r>
            <a:r>
              <a:rPr lang="de-DE" sz="2000" dirty="0" err="1"/>
              <a:t>often</a:t>
            </a:r>
            <a:r>
              <a:rPr lang="de-DE" sz="2000" dirty="0"/>
              <a:t> </a:t>
            </a:r>
            <a:r>
              <a:rPr lang="de-DE" sz="2000" dirty="0" err="1"/>
              <a:t>for</a:t>
            </a:r>
            <a:r>
              <a:rPr lang="de-DE" sz="2000" dirty="0"/>
              <a:t> </a:t>
            </a:r>
            <a:r>
              <a:rPr lang="de-DE" sz="2000" dirty="0" err="1"/>
              <a:t>more</a:t>
            </a:r>
            <a:r>
              <a:rPr lang="de-DE" sz="2000" dirty="0"/>
              <a:t> </a:t>
            </a:r>
            <a:r>
              <a:rPr lang="de-DE" sz="2000" dirty="0" err="1"/>
              <a:t>complex</a:t>
            </a:r>
            <a:r>
              <a:rPr lang="de-DE" sz="2000" dirty="0"/>
              <a:t> and variable </a:t>
            </a:r>
            <a:r>
              <a:rPr lang="de-DE" sz="2000" dirty="0" err="1"/>
              <a:t>tasks</a:t>
            </a:r>
            <a:r>
              <a:rPr lang="de-DE" sz="2000" dirty="0"/>
              <a:t> and review</a:t>
            </a:r>
            <a:endParaRPr lang="en-IE" sz="2000" dirty="0"/>
          </a:p>
          <a:p>
            <a:pPr>
              <a:lnSpc>
                <a:spcPct val="90000"/>
              </a:lnSpc>
            </a:pPr>
            <a:endParaRPr lang="en-IE" dirty="0"/>
          </a:p>
        </p:txBody>
      </p:sp>
      <p:pic>
        <p:nvPicPr>
          <p:cNvPr id="4" name="Grafik 3">
            <a:extLst>
              <a:ext uri="{FF2B5EF4-FFF2-40B4-BE49-F238E27FC236}">
                <a16:creationId xmlns:a16="http://schemas.microsoft.com/office/drawing/2014/main" id="{C59911B1-3463-4F1C-8509-E736CA0A3201}"/>
              </a:ext>
            </a:extLst>
          </p:cNvPr>
          <p:cNvPicPr>
            <a:picLocks noChangeAspect="1"/>
          </p:cNvPicPr>
          <p:nvPr/>
        </p:nvPicPr>
        <p:blipFill rotWithShape="1">
          <a:blip r:embed="rId2"/>
          <a:srcRect l="28944" r="26806"/>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009562467"/>
      </p:ext>
    </p:extLst>
  </p:cSld>
  <p:clrMapOvr>
    <a:masterClrMapping/>
  </p:clrMapOvr>
  <mc:AlternateContent xmlns:mc="http://schemas.openxmlformats.org/markup-compatibility/2006" xmlns:p14="http://schemas.microsoft.com/office/powerpoint/2010/main">
    <mc:Choice Requires="p14">
      <p:transition spd="slow" p14:dur="2000" advTm="95006"/>
    </mc:Choice>
    <mc:Fallback xmlns="">
      <p:transition spd="slow" advTm="95006"/>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A5C5041-400B-44A6-B5F4-54020CF86017}"/>
              </a:ext>
            </a:extLst>
          </p:cNvPr>
          <p:cNvPicPr>
            <a:picLocks noChangeAspect="1"/>
          </p:cNvPicPr>
          <p:nvPr/>
        </p:nvPicPr>
        <p:blipFill rotWithShape="1">
          <a:blip r:embed="rId2"/>
          <a:srcRect l="17349" r="17384"/>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el 1">
            <a:extLst>
              <a:ext uri="{FF2B5EF4-FFF2-40B4-BE49-F238E27FC236}">
                <a16:creationId xmlns:a16="http://schemas.microsoft.com/office/drawing/2014/main" id="{FFEEAA10-B52B-49F5-A6B5-46A723E97BDD}"/>
              </a:ext>
            </a:extLst>
          </p:cNvPr>
          <p:cNvSpPr>
            <a:spLocks noGrp="1"/>
          </p:cNvSpPr>
          <p:nvPr>
            <p:ph type="title"/>
          </p:nvPr>
        </p:nvSpPr>
        <p:spPr>
          <a:xfrm>
            <a:off x="677333" y="609600"/>
            <a:ext cx="3851123" cy="1320800"/>
          </a:xfrm>
        </p:spPr>
        <p:txBody>
          <a:bodyPr>
            <a:normAutofit/>
          </a:bodyPr>
          <a:lstStyle/>
          <a:p>
            <a:r>
              <a:rPr lang="de-DE" dirty="0"/>
              <a:t>Human and </a:t>
            </a:r>
            <a:r>
              <a:rPr lang="de-DE" dirty="0" err="1"/>
              <a:t>machine</a:t>
            </a:r>
            <a:endParaRPr lang="en-IE" dirty="0"/>
          </a:p>
        </p:txBody>
      </p:sp>
      <p:sp>
        <p:nvSpPr>
          <p:cNvPr id="3" name="Inhaltsplatzhalter 2">
            <a:extLst>
              <a:ext uri="{FF2B5EF4-FFF2-40B4-BE49-F238E27FC236}">
                <a16:creationId xmlns:a16="http://schemas.microsoft.com/office/drawing/2014/main" id="{B8DD6A72-975D-407D-A83B-84D309065AF2}"/>
              </a:ext>
            </a:extLst>
          </p:cNvPr>
          <p:cNvSpPr>
            <a:spLocks noGrp="1"/>
          </p:cNvSpPr>
          <p:nvPr>
            <p:ph idx="1"/>
          </p:nvPr>
        </p:nvSpPr>
        <p:spPr>
          <a:xfrm>
            <a:off x="677333" y="2160589"/>
            <a:ext cx="4292231" cy="3880773"/>
          </a:xfrm>
        </p:spPr>
        <p:txBody>
          <a:bodyPr>
            <a:noAutofit/>
          </a:bodyPr>
          <a:lstStyle/>
          <a:p>
            <a:r>
              <a:rPr lang="en-IE" sz="2200" dirty="0"/>
              <a:t>“the relationships    between    man    and    machine    are    situated    and interdependent, humans  will  always  be  in  the  loop, and  reactive policies   ignore   the   need   for   general   guidance   for   ethical   and accountable  automation  design  and  implementation” (Jones 2015)</a:t>
            </a:r>
          </a:p>
        </p:txBody>
      </p:sp>
    </p:spTree>
    <p:extLst>
      <p:ext uri="{BB962C8B-B14F-4D97-AF65-F5344CB8AC3E}">
        <p14:creationId xmlns:p14="http://schemas.microsoft.com/office/powerpoint/2010/main" val="3459965664"/>
      </p:ext>
    </p:extLst>
  </p:cSld>
  <p:clrMapOvr>
    <a:masterClrMapping/>
  </p:clrMapOvr>
  <mc:AlternateContent xmlns:mc="http://schemas.openxmlformats.org/markup-compatibility/2006" xmlns:p14="http://schemas.microsoft.com/office/powerpoint/2010/main">
    <mc:Choice Requires="p14">
      <p:transition spd="slow" p14:dur="2000" advTm="60654"/>
    </mc:Choice>
    <mc:Fallback xmlns="">
      <p:transition spd="slow" advTm="6065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F5A9C8-28CD-4222-B418-595D0BDB7A61}"/>
              </a:ext>
            </a:extLst>
          </p:cNvPr>
          <p:cNvSpPr>
            <a:spLocks noGrp="1"/>
          </p:cNvSpPr>
          <p:nvPr>
            <p:ph type="title"/>
          </p:nvPr>
        </p:nvSpPr>
        <p:spPr>
          <a:xfrm>
            <a:off x="677334" y="609600"/>
            <a:ext cx="8596668" cy="1320800"/>
          </a:xfrm>
        </p:spPr>
        <p:txBody>
          <a:bodyPr>
            <a:normAutofit/>
          </a:bodyPr>
          <a:lstStyle/>
          <a:p>
            <a:r>
              <a:rPr lang="de-DE" dirty="0"/>
              <a:t>Fair </a:t>
            </a:r>
            <a:r>
              <a:rPr lang="de-DE" dirty="0" err="1"/>
              <a:t>automation</a:t>
            </a:r>
            <a:r>
              <a:rPr lang="de-DE" dirty="0"/>
              <a:t> </a:t>
            </a:r>
            <a:r>
              <a:rPr lang="de-DE" dirty="0" err="1"/>
              <a:t>principles</a:t>
            </a:r>
            <a:r>
              <a:rPr lang="de-DE" dirty="0"/>
              <a:t>? (Jones 2015)</a:t>
            </a:r>
            <a:endParaRPr lang="en-IE" dirty="0"/>
          </a:p>
        </p:txBody>
      </p:sp>
      <p:graphicFrame>
        <p:nvGraphicFramePr>
          <p:cNvPr id="5" name="Inhaltsplatzhalter 2">
            <a:extLst>
              <a:ext uri="{FF2B5EF4-FFF2-40B4-BE49-F238E27FC236}">
                <a16:creationId xmlns:a16="http://schemas.microsoft.com/office/drawing/2014/main" id="{8DD542B4-5C7F-4035-9A9B-54C161DB72C1}"/>
              </a:ext>
            </a:extLst>
          </p:cNvPr>
          <p:cNvGraphicFramePr>
            <a:graphicFrameLocks noGrp="1"/>
          </p:cNvGraphicFramePr>
          <p:nvPr>
            <p:ph idx="1"/>
          </p:nvPr>
        </p:nvGraphicFramePr>
        <p:xfrm>
          <a:off x="-263043" y="1336431"/>
          <a:ext cx="10573233" cy="55215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9514250"/>
      </p:ext>
    </p:extLst>
  </p:cSld>
  <p:clrMapOvr>
    <a:masterClrMapping/>
  </p:clrMapOvr>
  <mc:AlternateContent xmlns:mc="http://schemas.openxmlformats.org/markup-compatibility/2006" xmlns:p14="http://schemas.microsoft.com/office/powerpoint/2010/main">
    <mc:Choice Requires="p14">
      <p:transition spd="slow" p14:dur="2000" advTm="299514"/>
    </mc:Choice>
    <mc:Fallback xmlns="">
      <p:transition spd="slow" advTm="29951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FF441-14C7-4FE5-BA21-0C513C5731AF}"/>
              </a:ext>
            </a:extLst>
          </p:cNvPr>
          <p:cNvSpPr>
            <a:spLocks noGrp="1"/>
          </p:cNvSpPr>
          <p:nvPr>
            <p:ph type="title"/>
          </p:nvPr>
        </p:nvSpPr>
        <p:spPr>
          <a:xfrm>
            <a:off x="279771" y="185531"/>
            <a:ext cx="8596668" cy="1320800"/>
          </a:xfrm>
        </p:spPr>
        <p:txBody>
          <a:bodyPr/>
          <a:lstStyle/>
          <a:p>
            <a:r>
              <a:rPr lang="de-DE" dirty="0"/>
              <a:t>Total </a:t>
            </a:r>
            <a:r>
              <a:rPr lang="de-DE" dirty="0" err="1"/>
              <a:t>vs</a:t>
            </a:r>
            <a:r>
              <a:rPr lang="de-DE" dirty="0"/>
              <a:t> </a:t>
            </a:r>
            <a:r>
              <a:rPr lang="de-DE" dirty="0" err="1"/>
              <a:t>collaborative</a:t>
            </a:r>
            <a:r>
              <a:rPr lang="de-DE" dirty="0"/>
              <a:t> </a:t>
            </a:r>
            <a:r>
              <a:rPr lang="de-DE" dirty="0" err="1"/>
              <a:t>displacement</a:t>
            </a:r>
            <a:r>
              <a:rPr lang="de-DE" dirty="0"/>
              <a:t> (</a:t>
            </a:r>
            <a:r>
              <a:rPr lang="de-DE" dirty="0" err="1"/>
              <a:t>Danaher</a:t>
            </a:r>
            <a:r>
              <a:rPr lang="de-DE" dirty="0"/>
              <a:t> &amp; </a:t>
            </a:r>
            <a:r>
              <a:rPr lang="de-DE" dirty="0" err="1"/>
              <a:t>Nyholm</a:t>
            </a:r>
            <a:r>
              <a:rPr lang="de-DE" dirty="0"/>
              <a:t> 2020)</a:t>
            </a:r>
            <a:endParaRPr lang="en-IE" dirty="0"/>
          </a:p>
        </p:txBody>
      </p:sp>
      <p:sp>
        <p:nvSpPr>
          <p:cNvPr id="3" name="Content Placeholder 2">
            <a:extLst>
              <a:ext uri="{FF2B5EF4-FFF2-40B4-BE49-F238E27FC236}">
                <a16:creationId xmlns:a16="http://schemas.microsoft.com/office/drawing/2014/main" id="{958A694E-E1A4-4B2D-81BE-BE3DBFD2D9CE}"/>
              </a:ext>
            </a:extLst>
          </p:cNvPr>
          <p:cNvSpPr>
            <a:spLocks noGrp="1"/>
          </p:cNvSpPr>
          <p:nvPr>
            <p:ph idx="1"/>
          </p:nvPr>
        </p:nvSpPr>
        <p:spPr>
          <a:xfrm>
            <a:off x="384313" y="1546087"/>
            <a:ext cx="9250017" cy="4495275"/>
          </a:xfrm>
        </p:spPr>
        <p:txBody>
          <a:bodyPr>
            <a:noAutofit/>
          </a:bodyPr>
          <a:lstStyle/>
          <a:p>
            <a:r>
              <a:rPr lang="en-IE" sz="2200" b="1" dirty="0"/>
              <a:t>Total replacement: </a:t>
            </a:r>
            <a:r>
              <a:rPr lang="en-IE" sz="2200" dirty="0"/>
              <a:t>machine replacing all work tasks, with human worker losing their job, while machine performs all tasks previously associated with that job.</a:t>
            </a:r>
          </a:p>
          <a:p>
            <a:r>
              <a:rPr lang="en-IE" sz="2200" b="1" dirty="0"/>
              <a:t>Collaborative displacement: </a:t>
            </a:r>
            <a:r>
              <a:rPr lang="en-IE" sz="2200" dirty="0"/>
              <a:t>machine replaces some work tasks, but human tasks are retained, retaining work for some humans, now involving collaborating with the machines and redrawing this job’s boundaries</a:t>
            </a:r>
          </a:p>
          <a:p>
            <a:pPr lvl="1"/>
            <a:r>
              <a:rPr lang="en-IE" sz="2000" dirty="0"/>
              <a:t>Supervisory or directive collaboration: human creates or manages plans that machine implements, responsible for creative and intellectual work</a:t>
            </a:r>
          </a:p>
          <a:p>
            <a:pPr lvl="1"/>
            <a:r>
              <a:rPr lang="en-IE" sz="2000" dirty="0"/>
              <a:t>Maintenance collaboration: maintaining the functioning of machine, via technical maintenance skills</a:t>
            </a:r>
          </a:p>
          <a:p>
            <a:pPr lvl="1"/>
            <a:r>
              <a:rPr lang="en-IE" sz="2000" dirty="0"/>
              <a:t>Order-following collaboration: machine imposes tasks on humans (based on human programming, or AI development)</a:t>
            </a:r>
          </a:p>
        </p:txBody>
      </p:sp>
    </p:spTree>
    <p:extLst>
      <p:ext uri="{BB962C8B-B14F-4D97-AF65-F5344CB8AC3E}">
        <p14:creationId xmlns:p14="http://schemas.microsoft.com/office/powerpoint/2010/main" val="2933785349"/>
      </p:ext>
    </p:extLst>
  </p:cSld>
  <p:clrMapOvr>
    <a:masterClrMapping/>
  </p:clrMapOvr>
  <mc:AlternateContent xmlns:mc="http://schemas.openxmlformats.org/markup-compatibility/2006" xmlns:p14="http://schemas.microsoft.com/office/powerpoint/2010/main">
    <mc:Choice Requires="p14">
      <p:transition spd="slow" p14:dur="2000" advTm="207418"/>
    </mc:Choice>
    <mc:Fallback xmlns="">
      <p:transition spd="slow" advTm="207418"/>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1CC81C-6C2B-4F17-9CE6-434EA5E3EC4A}"/>
              </a:ext>
            </a:extLst>
          </p:cNvPr>
          <p:cNvSpPr>
            <a:spLocks noGrp="1"/>
          </p:cNvSpPr>
          <p:nvPr>
            <p:ph type="title"/>
          </p:nvPr>
        </p:nvSpPr>
        <p:spPr>
          <a:xfrm>
            <a:off x="677334" y="609600"/>
            <a:ext cx="8596668" cy="1320800"/>
          </a:xfrm>
        </p:spPr>
        <p:txBody>
          <a:bodyPr>
            <a:normAutofit/>
          </a:bodyPr>
          <a:lstStyle/>
          <a:p>
            <a:r>
              <a:rPr lang="de-DE" dirty="0" err="1"/>
              <a:t>Workplace</a:t>
            </a:r>
            <a:r>
              <a:rPr lang="de-DE" dirty="0"/>
              <a:t> </a:t>
            </a:r>
            <a:r>
              <a:rPr lang="de-DE" dirty="0" err="1"/>
              <a:t>automation</a:t>
            </a:r>
            <a:r>
              <a:rPr lang="de-DE" dirty="0"/>
              <a:t> and </a:t>
            </a:r>
            <a:r>
              <a:rPr lang="de-DE" dirty="0" err="1"/>
              <a:t>replacement</a:t>
            </a:r>
            <a:r>
              <a:rPr lang="de-DE" dirty="0"/>
              <a:t> </a:t>
            </a:r>
            <a:r>
              <a:rPr lang="de-DE" dirty="0" err="1"/>
              <a:t>of</a:t>
            </a:r>
            <a:r>
              <a:rPr lang="de-DE" dirty="0"/>
              <a:t> </a:t>
            </a:r>
            <a:r>
              <a:rPr lang="de-DE" dirty="0" err="1"/>
              <a:t>workers</a:t>
            </a:r>
            <a:r>
              <a:rPr lang="de-DE" dirty="0"/>
              <a:t>: </a:t>
            </a:r>
            <a:r>
              <a:rPr lang="de-DE" dirty="0" err="1"/>
              <a:t>current</a:t>
            </a:r>
            <a:r>
              <a:rPr lang="de-DE" dirty="0"/>
              <a:t> </a:t>
            </a:r>
            <a:r>
              <a:rPr lang="de-DE" dirty="0" err="1"/>
              <a:t>concerns</a:t>
            </a:r>
            <a:endParaRPr lang="en-IE" dirty="0"/>
          </a:p>
        </p:txBody>
      </p:sp>
      <p:graphicFrame>
        <p:nvGraphicFramePr>
          <p:cNvPr id="5" name="Inhaltsplatzhalter 2">
            <a:extLst>
              <a:ext uri="{FF2B5EF4-FFF2-40B4-BE49-F238E27FC236}">
                <a16:creationId xmlns:a16="http://schemas.microsoft.com/office/drawing/2014/main" id="{79CFA022-C10F-4F6A-9363-4C1A80D7D821}"/>
              </a:ext>
            </a:extLst>
          </p:cNvPr>
          <p:cNvGraphicFramePr>
            <a:graphicFrameLocks noGrp="1"/>
          </p:cNvGraphicFramePr>
          <p:nvPr>
            <p:ph idx="1"/>
            <p:extLst/>
          </p:nvPr>
        </p:nvGraphicFramePr>
        <p:xfrm>
          <a:off x="407112" y="1930399"/>
          <a:ext cx="9915110" cy="4779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1404514"/>
      </p:ext>
    </p:extLst>
  </p:cSld>
  <p:clrMapOvr>
    <a:masterClrMapping/>
  </p:clrMapOvr>
  <mc:AlternateContent xmlns:mc="http://schemas.openxmlformats.org/markup-compatibility/2006" xmlns:p14="http://schemas.microsoft.com/office/powerpoint/2010/main">
    <mc:Choice Requires="p14">
      <p:transition spd="slow" p14:dur="2000" advTm="220637"/>
    </mc:Choice>
    <mc:Fallback xmlns="">
      <p:transition spd="slow" advTm="220637"/>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45050B65-2E52-4456-9726-2365853D7F35}"/>
              </a:ext>
            </a:extLst>
          </p:cNvPr>
          <p:cNvPicPr>
            <a:picLocks noGrp="1" noChangeAspect="1"/>
          </p:cNvPicPr>
          <p:nvPr>
            <p:ph idx="1"/>
          </p:nvPr>
        </p:nvPicPr>
        <p:blipFill rotWithShape="1">
          <a:blip r:embed="rId2"/>
          <a:srcRect r="1" b="6009"/>
          <a:stretch/>
        </p:blipFill>
        <p:spPr>
          <a:xfrm>
            <a:off x="568452" y="571500"/>
            <a:ext cx="11055096" cy="5715000"/>
          </a:xfrm>
          <a:prstGeom prst="rect">
            <a:avLst/>
          </a:prstGeom>
        </p:spPr>
      </p:pic>
      <p:pic>
        <p:nvPicPr>
          <p:cNvPr id="5" name="Grafik 4">
            <a:extLst>
              <a:ext uri="{FF2B5EF4-FFF2-40B4-BE49-F238E27FC236}">
                <a16:creationId xmlns:a16="http://schemas.microsoft.com/office/drawing/2014/main" id="{F689F7A5-CE50-41FD-8F19-E13D64B7AEFC}"/>
              </a:ext>
            </a:extLst>
          </p:cNvPr>
          <p:cNvPicPr>
            <a:picLocks noChangeAspect="1"/>
          </p:cNvPicPr>
          <p:nvPr/>
        </p:nvPicPr>
        <p:blipFill>
          <a:blip r:embed="rId3"/>
          <a:stretch>
            <a:fillRect/>
          </a:stretch>
        </p:blipFill>
        <p:spPr>
          <a:xfrm>
            <a:off x="-1" y="6469380"/>
            <a:ext cx="11834191" cy="362029"/>
          </a:xfrm>
          <a:prstGeom prst="rect">
            <a:avLst/>
          </a:prstGeom>
        </p:spPr>
      </p:pic>
    </p:spTree>
    <p:extLst>
      <p:ext uri="{BB962C8B-B14F-4D97-AF65-F5344CB8AC3E}">
        <p14:creationId xmlns:p14="http://schemas.microsoft.com/office/powerpoint/2010/main" val="2174269246"/>
      </p:ext>
    </p:extLst>
  </p:cSld>
  <p:clrMapOvr>
    <a:masterClrMapping/>
  </p:clrMapOvr>
  <mc:AlternateContent xmlns:mc="http://schemas.openxmlformats.org/markup-compatibility/2006" xmlns:p14="http://schemas.microsoft.com/office/powerpoint/2010/main">
    <mc:Choice Requires="p14">
      <p:transition spd="slow" p14:dur="2000" advTm="96576"/>
    </mc:Choice>
    <mc:Fallback xmlns="">
      <p:transition spd="slow" advTm="96576"/>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F62C89-FD22-44A3-A8CF-D31356EE9D7B}"/>
              </a:ext>
            </a:extLst>
          </p:cNvPr>
          <p:cNvSpPr>
            <a:spLocks noGrp="1"/>
          </p:cNvSpPr>
          <p:nvPr>
            <p:ph type="title"/>
          </p:nvPr>
        </p:nvSpPr>
        <p:spPr>
          <a:xfrm>
            <a:off x="677334" y="609600"/>
            <a:ext cx="8596668" cy="1320800"/>
          </a:xfrm>
        </p:spPr>
        <p:txBody>
          <a:bodyPr>
            <a:normAutofit/>
          </a:bodyPr>
          <a:lstStyle/>
          <a:p>
            <a:r>
              <a:rPr lang="de-DE" dirty="0"/>
              <a:t>Challenge </a:t>
            </a:r>
            <a:r>
              <a:rPr lang="de-DE" dirty="0" err="1"/>
              <a:t>of</a:t>
            </a:r>
            <a:r>
              <a:rPr lang="de-DE" dirty="0"/>
              <a:t> </a:t>
            </a:r>
            <a:r>
              <a:rPr lang="de-DE" dirty="0" err="1"/>
              <a:t>inequality</a:t>
            </a:r>
            <a:endParaRPr lang="en-IE" dirty="0"/>
          </a:p>
        </p:txBody>
      </p:sp>
      <p:graphicFrame>
        <p:nvGraphicFramePr>
          <p:cNvPr id="5" name="Inhaltsplatzhalter 2">
            <a:extLst>
              <a:ext uri="{FF2B5EF4-FFF2-40B4-BE49-F238E27FC236}">
                <a16:creationId xmlns:a16="http://schemas.microsoft.com/office/drawing/2014/main" id="{2765A6E9-1B9A-49E8-A6B4-8735D7555378}"/>
              </a:ext>
            </a:extLst>
          </p:cNvPr>
          <p:cNvGraphicFramePr>
            <a:graphicFrameLocks noGrp="1"/>
          </p:cNvGraphicFramePr>
          <p:nvPr>
            <p:ph idx="1"/>
            <p:extLst/>
          </p:nvPr>
        </p:nvGraphicFramePr>
        <p:xfrm>
          <a:off x="677863" y="1577010"/>
          <a:ext cx="8596312" cy="44650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8150063"/>
      </p:ext>
    </p:extLst>
  </p:cSld>
  <p:clrMapOvr>
    <a:masterClrMapping/>
  </p:clrMapOvr>
  <mc:AlternateContent xmlns:mc="http://schemas.openxmlformats.org/markup-compatibility/2006" xmlns:p14="http://schemas.microsoft.com/office/powerpoint/2010/main">
    <mc:Choice Requires="p14">
      <p:transition spd="slow" p14:dur="2000" advTm="174420"/>
    </mc:Choice>
    <mc:Fallback xmlns="">
      <p:transition spd="slow" advTm="17442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D1FF0E4-15C1-4924-B01C-82B772BD096C}"/>
              </a:ext>
            </a:extLst>
          </p:cNvPr>
          <p:cNvPicPr>
            <a:picLocks noChangeAspect="1"/>
          </p:cNvPicPr>
          <p:nvPr/>
        </p:nvPicPr>
        <p:blipFill rotWithShape="1">
          <a:blip r:embed="rId2"/>
          <a:srcRect l="3218" r="9569" b="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el 1">
            <a:extLst>
              <a:ext uri="{FF2B5EF4-FFF2-40B4-BE49-F238E27FC236}">
                <a16:creationId xmlns:a16="http://schemas.microsoft.com/office/drawing/2014/main" id="{BE7E0651-8BD1-44ED-9926-6CE1893E7A9B}"/>
              </a:ext>
            </a:extLst>
          </p:cNvPr>
          <p:cNvSpPr>
            <a:spLocks noGrp="1"/>
          </p:cNvSpPr>
          <p:nvPr>
            <p:ph type="title"/>
          </p:nvPr>
        </p:nvSpPr>
        <p:spPr>
          <a:xfrm>
            <a:off x="677333" y="609600"/>
            <a:ext cx="3851123" cy="1320800"/>
          </a:xfrm>
        </p:spPr>
        <p:txBody>
          <a:bodyPr>
            <a:normAutofit/>
          </a:bodyPr>
          <a:lstStyle/>
          <a:p>
            <a:pPr>
              <a:lnSpc>
                <a:spcPct val="90000"/>
              </a:lnSpc>
            </a:pPr>
            <a:r>
              <a:rPr lang="de-DE" sz="2800" err="1"/>
              <a:t>Proposed</a:t>
            </a:r>
            <a:r>
              <a:rPr lang="de-DE" sz="2800"/>
              <a:t> </a:t>
            </a:r>
            <a:r>
              <a:rPr lang="de-DE" sz="2800" err="1"/>
              <a:t>solutions</a:t>
            </a:r>
            <a:r>
              <a:rPr lang="de-DE" sz="2800"/>
              <a:t> </a:t>
            </a:r>
            <a:r>
              <a:rPr lang="de-DE" sz="2800" err="1"/>
              <a:t>for</a:t>
            </a:r>
            <a:r>
              <a:rPr lang="de-DE" sz="2800"/>
              <a:t> </a:t>
            </a:r>
            <a:r>
              <a:rPr lang="de-DE" sz="2800" err="1"/>
              <a:t>widespread</a:t>
            </a:r>
            <a:r>
              <a:rPr lang="de-DE" sz="2800"/>
              <a:t> human </a:t>
            </a:r>
            <a:r>
              <a:rPr lang="de-DE" sz="2800" err="1"/>
              <a:t>replacement</a:t>
            </a:r>
            <a:endParaRPr lang="en-IE" sz="2800"/>
          </a:p>
        </p:txBody>
      </p:sp>
      <p:sp>
        <p:nvSpPr>
          <p:cNvPr id="3" name="Inhaltsplatzhalter 2">
            <a:extLst>
              <a:ext uri="{FF2B5EF4-FFF2-40B4-BE49-F238E27FC236}">
                <a16:creationId xmlns:a16="http://schemas.microsoft.com/office/drawing/2014/main" id="{A03EEE97-393C-4BAC-87FC-F4AC2E88084C}"/>
              </a:ext>
            </a:extLst>
          </p:cNvPr>
          <p:cNvSpPr>
            <a:spLocks noGrp="1"/>
          </p:cNvSpPr>
          <p:nvPr>
            <p:ph idx="1"/>
          </p:nvPr>
        </p:nvSpPr>
        <p:spPr>
          <a:xfrm>
            <a:off x="293026" y="2160589"/>
            <a:ext cx="4626186" cy="4549700"/>
          </a:xfrm>
        </p:spPr>
        <p:txBody>
          <a:bodyPr>
            <a:normAutofit/>
          </a:bodyPr>
          <a:lstStyle/>
          <a:p>
            <a:pPr>
              <a:lnSpc>
                <a:spcPct val="90000"/>
              </a:lnSpc>
            </a:pPr>
            <a:r>
              <a:rPr lang="de-DE" sz="2000" dirty="0"/>
              <a:t>Training </a:t>
            </a:r>
            <a:r>
              <a:rPr lang="de-DE" sz="2000" dirty="0" err="1"/>
              <a:t>programmes</a:t>
            </a:r>
            <a:r>
              <a:rPr lang="de-DE" sz="2000" dirty="0"/>
              <a:t> </a:t>
            </a:r>
            <a:r>
              <a:rPr lang="de-DE" sz="2000" dirty="0" err="1"/>
              <a:t>for</a:t>
            </a:r>
            <a:r>
              <a:rPr lang="de-DE" sz="2000" dirty="0"/>
              <a:t> </a:t>
            </a:r>
            <a:r>
              <a:rPr lang="de-DE" sz="2000" dirty="0" err="1"/>
              <a:t>workers</a:t>
            </a:r>
            <a:r>
              <a:rPr lang="de-DE" sz="2000" dirty="0"/>
              <a:t> </a:t>
            </a:r>
            <a:r>
              <a:rPr lang="de-DE" sz="2000" dirty="0" err="1"/>
              <a:t>likely</a:t>
            </a:r>
            <a:r>
              <a:rPr lang="de-DE" sz="2000" dirty="0"/>
              <a:t> </a:t>
            </a:r>
            <a:r>
              <a:rPr lang="de-DE" sz="2000" dirty="0" err="1"/>
              <a:t>to</a:t>
            </a:r>
            <a:r>
              <a:rPr lang="de-DE" sz="2000" dirty="0"/>
              <a:t> </a:t>
            </a:r>
            <a:r>
              <a:rPr lang="de-DE" sz="2000" dirty="0" err="1"/>
              <a:t>be</a:t>
            </a:r>
            <a:r>
              <a:rPr lang="de-DE" sz="2000" dirty="0"/>
              <a:t> </a:t>
            </a:r>
            <a:r>
              <a:rPr lang="de-DE" sz="2000" dirty="0" err="1"/>
              <a:t>affected</a:t>
            </a:r>
            <a:r>
              <a:rPr lang="de-DE" sz="2000" dirty="0"/>
              <a:t> </a:t>
            </a:r>
            <a:r>
              <a:rPr lang="de-DE" sz="2000" dirty="0" err="1"/>
              <a:t>by</a:t>
            </a:r>
            <a:r>
              <a:rPr lang="de-DE" sz="2000" dirty="0"/>
              <a:t> </a:t>
            </a:r>
            <a:r>
              <a:rPr lang="de-DE" sz="2000" dirty="0" err="1"/>
              <a:t>automation</a:t>
            </a:r>
            <a:endParaRPr lang="de-DE" sz="2000" dirty="0"/>
          </a:p>
          <a:p>
            <a:pPr>
              <a:lnSpc>
                <a:spcPct val="90000"/>
              </a:lnSpc>
            </a:pPr>
            <a:r>
              <a:rPr lang="de-DE" sz="2000" dirty="0"/>
              <a:t>Universal </a:t>
            </a:r>
            <a:r>
              <a:rPr lang="de-DE" sz="2000" dirty="0" err="1"/>
              <a:t>basic</a:t>
            </a:r>
            <a:r>
              <a:rPr lang="de-DE" sz="2000" dirty="0"/>
              <a:t> </a:t>
            </a:r>
            <a:r>
              <a:rPr lang="de-DE" sz="2000" dirty="0" err="1"/>
              <a:t>income</a:t>
            </a:r>
            <a:endParaRPr lang="de-DE" sz="2000" dirty="0"/>
          </a:p>
          <a:p>
            <a:pPr>
              <a:lnSpc>
                <a:spcPct val="90000"/>
              </a:lnSpc>
            </a:pPr>
            <a:r>
              <a:rPr lang="de-DE" sz="2000" dirty="0"/>
              <a:t>Robot </a:t>
            </a:r>
            <a:r>
              <a:rPr lang="de-DE" sz="2000" dirty="0" smtClean="0"/>
              <a:t>or AI taxes</a:t>
            </a:r>
            <a:r>
              <a:rPr lang="de-DE" sz="2000" dirty="0"/>
              <a:t>, i.e. taxing companies that employ </a:t>
            </a:r>
            <a:r>
              <a:rPr lang="de-DE" sz="2000" dirty="0" smtClean="0"/>
              <a:t>robots or AI – </a:t>
            </a:r>
            <a:r>
              <a:rPr lang="de-DE" sz="2000" dirty="0"/>
              <a:t>problem: how to identify the types of automating technology that </a:t>
            </a:r>
            <a:r>
              <a:rPr lang="de-DE" sz="2000" dirty="0" smtClean="0"/>
              <a:t>deserve </a:t>
            </a:r>
            <a:r>
              <a:rPr lang="de-DE" sz="2000" dirty="0"/>
              <a:t>these </a:t>
            </a:r>
            <a:r>
              <a:rPr lang="de-DE" sz="2000" dirty="0" smtClean="0"/>
              <a:t>taxes (especially if not embodied)?</a:t>
            </a:r>
            <a:endParaRPr lang="de-DE" sz="2000" dirty="0"/>
          </a:p>
          <a:p>
            <a:pPr>
              <a:lnSpc>
                <a:spcPct val="90000"/>
              </a:lnSpc>
            </a:pPr>
            <a:r>
              <a:rPr lang="de-DE" sz="2000" dirty="0"/>
              <a:t>De-privatise benefits </a:t>
            </a:r>
            <a:r>
              <a:rPr lang="de-DE" sz="2000" dirty="0" smtClean="0"/>
              <a:t>of </a:t>
            </a:r>
            <a:r>
              <a:rPr lang="de-DE" sz="2000" dirty="0"/>
              <a:t>automating technology</a:t>
            </a:r>
          </a:p>
          <a:p>
            <a:pPr>
              <a:lnSpc>
                <a:spcPct val="90000"/>
              </a:lnSpc>
            </a:pPr>
            <a:endParaRPr lang="de-DE" sz="1500" dirty="0"/>
          </a:p>
          <a:p>
            <a:pPr>
              <a:lnSpc>
                <a:spcPct val="90000"/>
              </a:lnSpc>
            </a:pPr>
            <a:endParaRPr lang="en-IE" sz="1500" dirty="0"/>
          </a:p>
        </p:txBody>
      </p:sp>
    </p:spTree>
    <p:extLst>
      <p:ext uri="{BB962C8B-B14F-4D97-AF65-F5344CB8AC3E}">
        <p14:creationId xmlns:p14="http://schemas.microsoft.com/office/powerpoint/2010/main" val="3276752866"/>
      </p:ext>
    </p:extLst>
  </p:cSld>
  <p:clrMapOvr>
    <a:masterClrMapping/>
  </p:clrMapOvr>
  <mc:AlternateContent xmlns:mc="http://schemas.openxmlformats.org/markup-compatibility/2006" xmlns:p14="http://schemas.microsoft.com/office/powerpoint/2010/main">
    <mc:Choice Requires="p14">
      <p:transition spd="slow" p14:dur="2000" advTm="276397"/>
    </mc:Choice>
    <mc:Fallback xmlns="">
      <p:transition spd="slow" advTm="276397"/>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B96CB-764A-4BE0-B1B0-93A7C90D8F95}"/>
              </a:ext>
            </a:extLst>
          </p:cNvPr>
          <p:cNvSpPr>
            <a:spLocks noGrp="1"/>
          </p:cNvSpPr>
          <p:nvPr>
            <p:ph type="ctrTitle"/>
          </p:nvPr>
        </p:nvSpPr>
        <p:spPr>
          <a:xfrm>
            <a:off x="259644" y="4104378"/>
            <a:ext cx="9143999" cy="2328409"/>
          </a:xfrm>
        </p:spPr>
        <p:txBody>
          <a:bodyPr>
            <a:normAutofit/>
          </a:bodyPr>
          <a:lstStyle/>
          <a:p>
            <a:r>
              <a:rPr lang="de-DE" sz="4200" dirty="0" smtClean="0"/>
              <a:t>Platform labour and the gig economy</a:t>
            </a:r>
            <a:endParaRPr lang="en-IE" sz="4200" dirty="0"/>
          </a:p>
        </p:txBody>
      </p:sp>
      <p:pic>
        <p:nvPicPr>
          <p:cNvPr id="2" name="Picture 1"/>
          <p:cNvPicPr>
            <a:picLocks noChangeAspect="1"/>
          </p:cNvPicPr>
          <p:nvPr/>
        </p:nvPicPr>
        <p:blipFill>
          <a:blip r:embed="rId2"/>
          <a:stretch>
            <a:fillRect/>
          </a:stretch>
        </p:blipFill>
        <p:spPr>
          <a:xfrm>
            <a:off x="1133664" y="85575"/>
            <a:ext cx="7315200" cy="4686300"/>
          </a:xfrm>
          <a:prstGeom prst="rect">
            <a:avLst/>
          </a:prstGeom>
        </p:spPr>
      </p:pic>
    </p:spTree>
    <p:extLst>
      <p:ext uri="{BB962C8B-B14F-4D97-AF65-F5344CB8AC3E}">
        <p14:creationId xmlns:p14="http://schemas.microsoft.com/office/powerpoint/2010/main" val="161485030"/>
      </p:ext>
    </p:extLst>
  </p:cSld>
  <p:clrMapOvr>
    <a:masterClrMapping/>
  </p:clrMapOvr>
  <mc:AlternateContent xmlns:mc="http://schemas.openxmlformats.org/markup-compatibility/2006" xmlns:p14="http://schemas.microsoft.com/office/powerpoint/2010/main">
    <mc:Choice Requires="p14">
      <p:transition spd="slow" p14:dur="2000" advTm="9281"/>
    </mc:Choice>
    <mc:Fallback xmlns="">
      <p:transition spd="slow" advTm="9281"/>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Features of platforms in gig economy</a:t>
            </a:r>
            <a:endParaRPr lang="en-IE" dirty="0"/>
          </a:p>
        </p:txBody>
      </p:sp>
      <p:sp>
        <p:nvSpPr>
          <p:cNvPr id="3" name="Content Placeholder 2"/>
          <p:cNvSpPr>
            <a:spLocks noGrp="1"/>
          </p:cNvSpPr>
          <p:nvPr>
            <p:ph idx="1"/>
          </p:nvPr>
        </p:nvSpPr>
        <p:spPr>
          <a:xfrm>
            <a:off x="677333" y="1377244"/>
            <a:ext cx="9211734" cy="4585096"/>
          </a:xfrm>
        </p:spPr>
        <p:txBody>
          <a:bodyPr/>
          <a:lstStyle/>
          <a:p>
            <a:r>
              <a:rPr lang="en-IE" sz="2200" dirty="0" smtClean="0"/>
              <a:t>Automating management and allocation of work instead of automating work itself, “on demand” labour</a:t>
            </a:r>
          </a:p>
          <a:p>
            <a:r>
              <a:rPr lang="en-IE" sz="2200" dirty="0" smtClean="0"/>
              <a:t>Platforms as intermediaries that organise markets through matchmaking between someone who wants a task done and someone who can perform the task, taking a share of the money changing hands</a:t>
            </a:r>
          </a:p>
          <a:p>
            <a:r>
              <a:rPr lang="en-IE" sz="2200" dirty="0" smtClean="0"/>
              <a:t>Cost advantage due to task specific contracting rather than employment</a:t>
            </a:r>
          </a:p>
          <a:p>
            <a:r>
              <a:rPr lang="en-IE" sz="2200" dirty="0" smtClean="0"/>
              <a:t>Often aiming for network effects by providing an infrastructure that might be dominant in certain domains or locations</a:t>
            </a:r>
          </a:p>
          <a:p>
            <a:endParaRPr lang="en-IE" dirty="0" smtClean="0"/>
          </a:p>
        </p:txBody>
      </p:sp>
      <p:pic>
        <p:nvPicPr>
          <p:cNvPr id="4" name="Picture 3">
            <a:extLst>
              <a:ext uri="{FF2B5EF4-FFF2-40B4-BE49-F238E27FC236}">
                <a16:creationId xmlns:a16="http://schemas.microsoft.com/office/drawing/2014/main" id="{27DE0EBA-5447-4503-AE99-B7DA631012DA}"/>
              </a:ext>
            </a:extLst>
          </p:cNvPr>
          <p:cNvPicPr>
            <a:picLocks noChangeAspect="1"/>
          </p:cNvPicPr>
          <p:nvPr/>
        </p:nvPicPr>
        <p:blipFill rotWithShape="1">
          <a:blip r:embed="rId2"/>
          <a:srcRect l="10325" t="23239" r="11779" b="23590"/>
          <a:stretch/>
        </p:blipFill>
        <p:spPr>
          <a:xfrm>
            <a:off x="363940" y="5360274"/>
            <a:ext cx="2485900" cy="1132647"/>
          </a:xfrm>
          <a:prstGeom prst="rect">
            <a:avLst/>
          </a:prstGeom>
        </p:spPr>
      </p:pic>
      <p:pic>
        <p:nvPicPr>
          <p:cNvPr id="5" name="Picture 4">
            <a:extLst>
              <a:ext uri="{FF2B5EF4-FFF2-40B4-BE49-F238E27FC236}">
                <a16:creationId xmlns:a16="http://schemas.microsoft.com/office/drawing/2014/main" id="{9649754C-A229-4A16-A647-55E6A8798729}"/>
              </a:ext>
            </a:extLst>
          </p:cNvPr>
          <p:cNvPicPr>
            <a:picLocks noChangeAspect="1"/>
          </p:cNvPicPr>
          <p:nvPr/>
        </p:nvPicPr>
        <p:blipFill>
          <a:blip r:embed="rId3"/>
          <a:stretch>
            <a:fillRect/>
          </a:stretch>
        </p:blipFill>
        <p:spPr>
          <a:xfrm>
            <a:off x="2770818" y="5145821"/>
            <a:ext cx="2485900" cy="1441822"/>
          </a:xfrm>
          <a:prstGeom prst="rect">
            <a:avLst/>
          </a:prstGeom>
        </p:spPr>
      </p:pic>
      <p:pic>
        <p:nvPicPr>
          <p:cNvPr id="6" name="Picture 5">
            <a:extLst>
              <a:ext uri="{FF2B5EF4-FFF2-40B4-BE49-F238E27FC236}">
                <a16:creationId xmlns:a16="http://schemas.microsoft.com/office/drawing/2014/main" id="{082DF724-0950-4EFC-95DF-44BE494508BF}"/>
              </a:ext>
            </a:extLst>
          </p:cNvPr>
          <p:cNvPicPr>
            <a:picLocks noChangeAspect="1"/>
          </p:cNvPicPr>
          <p:nvPr/>
        </p:nvPicPr>
        <p:blipFill>
          <a:blip r:embed="rId4"/>
          <a:stretch>
            <a:fillRect/>
          </a:stretch>
        </p:blipFill>
        <p:spPr>
          <a:xfrm>
            <a:off x="5389489" y="5134532"/>
            <a:ext cx="1440723" cy="1440723"/>
          </a:xfrm>
          <a:prstGeom prst="rect">
            <a:avLst/>
          </a:prstGeom>
        </p:spPr>
      </p:pic>
      <p:pic>
        <p:nvPicPr>
          <p:cNvPr id="7" name="Picture 6">
            <a:extLst>
              <a:ext uri="{FF2B5EF4-FFF2-40B4-BE49-F238E27FC236}">
                <a16:creationId xmlns:a16="http://schemas.microsoft.com/office/drawing/2014/main" id="{CDB11BD6-CE02-4F61-96B7-B1186866A458}"/>
              </a:ext>
            </a:extLst>
          </p:cNvPr>
          <p:cNvPicPr>
            <a:picLocks noChangeAspect="1"/>
          </p:cNvPicPr>
          <p:nvPr/>
        </p:nvPicPr>
        <p:blipFill rotWithShape="1">
          <a:blip r:embed="rId5"/>
          <a:srcRect l="13011" r="12341"/>
          <a:stretch/>
        </p:blipFill>
        <p:spPr>
          <a:xfrm>
            <a:off x="6962983" y="5157110"/>
            <a:ext cx="2138191" cy="1296125"/>
          </a:xfrm>
          <a:prstGeom prst="rect">
            <a:avLst/>
          </a:prstGeom>
        </p:spPr>
      </p:pic>
    </p:spTree>
    <p:extLst>
      <p:ext uri="{BB962C8B-B14F-4D97-AF65-F5344CB8AC3E}">
        <p14:creationId xmlns:p14="http://schemas.microsoft.com/office/powerpoint/2010/main" val="447933381"/>
      </p:ext>
    </p:extLst>
  </p:cSld>
  <p:clrMapOvr>
    <a:masterClrMapping/>
  </p:clrMapOvr>
  <mc:AlternateContent xmlns:mc="http://schemas.openxmlformats.org/markup-compatibility/2006" xmlns:p14="http://schemas.microsoft.com/office/powerpoint/2010/main">
    <mc:Choice Requires="p14">
      <p:transition spd="slow" p14:dur="2000" advTm="73144"/>
    </mc:Choice>
    <mc:Fallback xmlns="">
      <p:transition spd="slow" advTm="73144"/>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AI-assisted hiring</a:t>
            </a:r>
            <a:endParaRPr lang="en-IE" dirty="0"/>
          </a:p>
        </p:txBody>
      </p:sp>
      <p:sp>
        <p:nvSpPr>
          <p:cNvPr id="3" name="Content Placeholder 2"/>
          <p:cNvSpPr>
            <a:spLocks noGrp="1"/>
          </p:cNvSpPr>
          <p:nvPr>
            <p:ph idx="1"/>
          </p:nvPr>
        </p:nvSpPr>
        <p:spPr>
          <a:xfrm>
            <a:off x="677334" y="2160589"/>
            <a:ext cx="7857066" cy="3880773"/>
          </a:xfrm>
        </p:spPr>
        <p:txBody>
          <a:bodyPr/>
          <a:lstStyle/>
          <a:p>
            <a:r>
              <a:rPr lang="en-IE" dirty="0" smtClean="0"/>
              <a:t>Potential tasks: </a:t>
            </a:r>
          </a:p>
          <a:p>
            <a:r>
              <a:rPr lang="en-IE" dirty="0" smtClean="0"/>
              <a:t>screening and scoring CVs and other application materials, for initial selection of potentially suitable applicants</a:t>
            </a:r>
          </a:p>
          <a:p>
            <a:r>
              <a:rPr lang="en-IE" dirty="0"/>
              <a:t>a</a:t>
            </a:r>
            <a:r>
              <a:rPr lang="en-IE" dirty="0" smtClean="0"/>
              <a:t>ssessing applicants personal characteristics or interview performance, e.g. verbal and non-verbal responses to interview, specific task performance</a:t>
            </a:r>
          </a:p>
          <a:p>
            <a:r>
              <a:rPr lang="en-IE" dirty="0" smtClean="0"/>
              <a:t>Models trained on past employees, proven predictors for performance, agreed quality criteria for specific subject area </a:t>
            </a:r>
          </a:p>
          <a:p>
            <a:r>
              <a:rPr lang="en-IE" dirty="0" smtClean="0"/>
              <a:t>Problem of inscribing past biases into models</a:t>
            </a:r>
            <a:endParaRPr lang="en-IE" dirty="0"/>
          </a:p>
        </p:txBody>
      </p:sp>
      <p:pic>
        <p:nvPicPr>
          <p:cNvPr id="4" name="Picture 3"/>
          <p:cNvPicPr>
            <a:picLocks noChangeAspect="1"/>
          </p:cNvPicPr>
          <p:nvPr/>
        </p:nvPicPr>
        <p:blipFill>
          <a:blip r:embed="rId2"/>
          <a:stretch>
            <a:fillRect/>
          </a:stretch>
        </p:blipFill>
        <p:spPr>
          <a:xfrm>
            <a:off x="8797043" y="1930400"/>
            <a:ext cx="3180469" cy="2501634"/>
          </a:xfrm>
          <a:prstGeom prst="rect">
            <a:avLst/>
          </a:prstGeom>
        </p:spPr>
      </p:pic>
    </p:spTree>
    <p:extLst>
      <p:ext uri="{BB962C8B-B14F-4D97-AF65-F5344CB8AC3E}">
        <p14:creationId xmlns:p14="http://schemas.microsoft.com/office/powerpoint/2010/main" val="798842275"/>
      </p:ext>
    </p:extLst>
  </p:cSld>
  <p:clrMapOvr>
    <a:masterClrMapping/>
  </p:clrMapOvr>
  <mc:AlternateContent xmlns:mc="http://schemas.openxmlformats.org/markup-compatibility/2006" xmlns:p14="http://schemas.microsoft.com/office/powerpoint/2010/main">
    <mc:Choice Requires="p14">
      <p:transition spd="slow" p14:dur="2000" advTm="213593"/>
    </mc:Choice>
    <mc:Fallback xmlns="">
      <p:transition spd="slow" advTm="213593"/>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Relation humans and AI on platforms</a:t>
            </a:r>
            <a:endParaRPr lang="en-IE" dirty="0"/>
          </a:p>
        </p:txBody>
      </p:sp>
      <p:sp>
        <p:nvSpPr>
          <p:cNvPr id="3" name="Content Placeholder 2"/>
          <p:cNvSpPr>
            <a:spLocks noGrp="1"/>
          </p:cNvSpPr>
          <p:nvPr>
            <p:ph idx="1"/>
          </p:nvPr>
        </p:nvSpPr>
        <p:spPr>
          <a:xfrm>
            <a:off x="677334" y="1546579"/>
            <a:ext cx="8596668" cy="4494784"/>
          </a:xfrm>
        </p:spPr>
        <p:txBody>
          <a:bodyPr>
            <a:normAutofit lnSpcReduction="10000"/>
          </a:bodyPr>
          <a:lstStyle/>
          <a:p>
            <a:r>
              <a:rPr lang="en-IE" sz="2400" dirty="0"/>
              <a:t>AI on </a:t>
            </a:r>
            <a:r>
              <a:rPr lang="en-IE" sz="2400" dirty="0" smtClean="0"/>
              <a:t>platforms: </a:t>
            </a:r>
          </a:p>
          <a:p>
            <a:pPr lvl="1"/>
            <a:r>
              <a:rPr lang="en-IE" sz="2400" dirty="0" smtClean="0"/>
              <a:t>Govern human work tasks (e.g. through optimising delivery and allocating human work tasks)</a:t>
            </a:r>
          </a:p>
          <a:p>
            <a:pPr lvl="1"/>
            <a:r>
              <a:rPr lang="en-IE" sz="2400" dirty="0" smtClean="0"/>
              <a:t>Adapt models depending on what happens in performance of tasks</a:t>
            </a:r>
            <a:endParaRPr lang="en-IE" sz="2400" dirty="0"/>
          </a:p>
          <a:p>
            <a:r>
              <a:rPr lang="en-IE" sz="2400" dirty="0"/>
              <a:t>Human platform </a:t>
            </a:r>
            <a:r>
              <a:rPr lang="en-IE" sz="2400" dirty="0" smtClean="0"/>
              <a:t>workers: </a:t>
            </a:r>
          </a:p>
          <a:p>
            <a:pPr lvl="1"/>
            <a:r>
              <a:rPr lang="en-IE" sz="2400" dirty="0" smtClean="0"/>
              <a:t>Primarily: perform work allocated by AI</a:t>
            </a:r>
          </a:p>
          <a:p>
            <a:pPr lvl="1"/>
            <a:r>
              <a:rPr lang="en-IE" sz="2400" dirty="0" smtClean="0"/>
              <a:t>Some contribute substantially to AI performing its tasks (e.g</a:t>
            </a:r>
            <a:r>
              <a:rPr lang="en-IE" sz="2400" dirty="0"/>
              <a:t>. through </a:t>
            </a:r>
            <a:r>
              <a:rPr lang="en-IE" sz="2400" dirty="0" err="1"/>
              <a:t>microtasks</a:t>
            </a:r>
            <a:r>
              <a:rPr lang="en-IE" sz="2400" dirty="0"/>
              <a:t> for </a:t>
            </a:r>
            <a:r>
              <a:rPr lang="en-IE" sz="2400" dirty="0" smtClean="0"/>
              <a:t>data gathering, labelling/annotating, </a:t>
            </a:r>
            <a:r>
              <a:rPr lang="en-IE" sz="2400" dirty="0"/>
              <a:t>content </a:t>
            </a:r>
            <a:r>
              <a:rPr lang="en-IE" sz="2400" dirty="0" smtClean="0"/>
              <a:t>moderation, checking AI outputs) (</a:t>
            </a:r>
            <a:r>
              <a:rPr lang="en-IE" sz="2400" dirty="0" err="1" smtClean="0"/>
              <a:t>Tubaro</a:t>
            </a:r>
            <a:r>
              <a:rPr lang="en-IE" sz="2400" dirty="0" smtClean="0"/>
              <a:t> et al. 2020)</a:t>
            </a:r>
            <a:endParaRPr lang="en-IE" sz="2400" dirty="0"/>
          </a:p>
          <a:p>
            <a:endParaRPr lang="en-IE" dirty="0"/>
          </a:p>
        </p:txBody>
      </p:sp>
      <p:pic>
        <p:nvPicPr>
          <p:cNvPr id="4" name="Picture 3"/>
          <p:cNvPicPr>
            <a:picLocks noChangeAspect="1"/>
          </p:cNvPicPr>
          <p:nvPr/>
        </p:nvPicPr>
        <p:blipFill>
          <a:blip r:embed="rId2"/>
          <a:stretch>
            <a:fillRect/>
          </a:stretch>
        </p:blipFill>
        <p:spPr>
          <a:xfrm>
            <a:off x="8681156" y="1"/>
            <a:ext cx="3510844" cy="2407224"/>
          </a:xfrm>
          <a:prstGeom prst="rect">
            <a:avLst/>
          </a:prstGeom>
        </p:spPr>
      </p:pic>
    </p:spTree>
    <p:extLst>
      <p:ext uri="{BB962C8B-B14F-4D97-AF65-F5344CB8AC3E}">
        <p14:creationId xmlns:p14="http://schemas.microsoft.com/office/powerpoint/2010/main" val="499262387"/>
      </p:ext>
    </p:extLst>
  </p:cSld>
  <p:clrMapOvr>
    <a:masterClrMapping/>
  </p:clrMapOvr>
  <mc:AlternateContent xmlns:mc="http://schemas.openxmlformats.org/markup-compatibility/2006" xmlns:p14="http://schemas.microsoft.com/office/powerpoint/2010/main">
    <mc:Choice Requires="p14">
      <p:transition spd="slow" p14:dur="2000" advTm="99080"/>
    </mc:Choice>
    <mc:Fallback xmlns="">
      <p:transition spd="slow" advTm="9908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787D0-56B9-4B20-A931-5E633E3634D5}"/>
              </a:ext>
            </a:extLst>
          </p:cNvPr>
          <p:cNvSpPr>
            <a:spLocks noGrp="1"/>
          </p:cNvSpPr>
          <p:nvPr>
            <p:ph type="title"/>
          </p:nvPr>
        </p:nvSpPr>
        <p:spPr>
          <a:xfrm>
            <a:off x="699911" y="278298"/>
            <a:ext cx="8163278" cy="1320800"/>
          </a:xfrm>
        </p:spPr>
        <p:txBody>
          <a:bodyPr/>
          <a:lstStyle/>
          <a:p>
            <a:r>
              <a:rPr lang="en-IE" dirty="0" smtClean="0"/>
              <a:t>Platforms’ paradoxical self-understanding</a:t>
            </a:r>
            <a:endParaRPr lang="en-IE" dirty="0"/>
          </a:p>
        </p:txBody>
      </p:sp>
      <p:sp>
        <p:nvSpPr>
          <p:cNvPr id="3" name="Content Placeholder 2">
            <a:extLst>
              <a:ext uri="{FF2B5EF4-FFF2-40B4-BE49-F238E27FC236}">
                <a16:creationId xmlns:a16="http://schemas.microsoft.com/office/drawing/2014/main" id="{18215DE8-4300-487D-A47E-F92FB1333F79}"/>
              </a:ext>
            </a:extLst>
          </p:cNvPr>
          <p:cNvSpPr>
            <a:spLocks noGrp="1"/>
          </p:cNvSpPr>
          <p:nvPr>
            <p:ph idx="1"/>
          </p:nvPr>
        </p:nvSpPr>
        <p:spPr>
          <a:xfrm>
            <a:off x="812799" y="1780701"/>
            <a:ext cx="8974668" cy="4541078"/>
          </a:xfrm>
        </p:spPr>
        <p:txBody>
          <a:bodyPr>
            <a:noAutofit/>
          </a:bodyPr>
          <a:lstStyle/>
          <a:p>
            <a:r>
              <a:rPr lang="en-IE" sz="2000" dirty="0" smtClean="0"/>
              <a:t>On the one hand goal of revolutionising practices in a particular domain, on the other hand denial that truly operating in that domain</a:t>
            </a:r>
          </a:p>
          <a:p>
            <a:pPr lvl="1"/>
            <a:r>
              <a:rPr lang="en-IE" sz="1800" dirty="0" smtClean="0"/>
              <a:t>"</a:t>
            </a:r>
            <a:r>
              <a:rPr lang="en-IE" sz="1800" dirty="0"/>
              <a:t>Uber is not a transport company, we don’t own cars. We don’t employ drivers. What we are is a technology platform.“ (Marc McGann, Uber’s Head of Public Policy in Europe, </a:t>
            </a:r>
            <a:r>
              <a:rPr lang="en-IE" sz="1800" dirty="0" smtClean="0"/>
              <a:t>2015)</a:t>
            </a:r>
          </a:p>
          <a:p>
            <a:pPr lvl="1"/>
            <a:r>
              <a:rPr lang="en-IE" sz="1800" dirty="0" smtClean="0"/>
              <a:t>But: </a:t>
            </a:r>
            <a:r>
              <a:rPr lang="en-IE" sz="1800" dirty="0"/>
              <a:t>significant past ventures into self-driving cars and heavy goods </a:t>
            </a:r>
            <a:r>
              <a:rPr lang="en-IE" sz="1800" dirty="0" smtClean="0"/>
              <a:t>transport</a:t>
            </a:r>
            <a:endParaRPr lang="en-IE" sz="1800" dirty="0"/>
          </a:p>
          <a:p>
            <a:r>
              <a:rPr lang="de-DE" sz="2000" dirty="0" smtClean="0"/>
              <a:t>Responsible for platform workers‘ </a:t>
            </a:r>
            <a:r>
              <a:rPr lang="de-DE" sz="2000" dirty="0"/>
              <a:t>work allocation, work conditions and frequently remuneration levels are algorithmically governed by the platforms</a:t>
            </a:r>
          </a:p>
          <a:p>
            <a:r>
              <a:rPr lang="en-IE" sz="2000" dirty="0" err="1"/>
              <a:t>Responsibilisation</a:t>
            </a:r>
            <a:r>
              <a:rPr lang="en-IE" sz="2000" dirty="0"/>
              <a:t> of workers as contractors, frequent denials of responsibility by mediating platforms for concerns regarding work practices and remuneration (similarity to management of issues in social media)</a:t>
            </a:r>
          </a:p>
        </p:txBody>
      </p:sp>
    </p:spTree>
    <p:extLst>
      <p:ext uri="{BB962C8B-B14F-4D97-AF65-F5344CB8AC3E}">
        <p14:creationId xmlns:p14="http://schemas.microsoft.com/office/powerpoint/2010/main" val="1374613463"/>
      </p:ext>
    </p:extLst>
  </p:cSld>
  <p:clrMapOvr>
    <a:masterClrMapping/>
  </p:clrMapOvr>
  <mc:AlternateContent xmlns:mc="http://schemas.openxmlformats.org/markup-compatibility/2006" xmlns:p14="http://schemas.microsoft.com/office/powerpoint/2010/main">
    <mc:Choice Requires="p14">
      <p:transition spd="slow" p14:dur="2000" advTm="204635"/>
    </mc:Choice>
    <mc:Fallback xmlns="">
      <p:transition spd="slow" advTm="204635"/>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92106-9448-4F91-8F96-069D43C4C68A}"/>
              </a:ext>
            </a:extLst>
          </p:cNvPr>
          <p:cNvSpPr>
            <a:spLocks noGrp="1"/>
          </p:cNvSpPr>
          <p:nvPr>
            <p:ph type="title"/>
          </p:nvPr>
        </p:nvSpPr>
        <p:spPr>
          <a:xfrm>
            <a:off x="399039" y="331307"/>
            <a:ext cx="8596668" cy="1320800"/>
          </a:xfrm>
        </p:spPr>
        <p:txBody>
          <a:bodyPr/>
          <a:lstStyle/>
          <a:p>
            <a:r>
              <a:rPr lang="de-DE" dirty="0"/>
              <a:t>Common </a:t>
            </a:r>
            <a:r>
              <a:rPr lang="de-DE" dirty="0" err="1"/>
              <a:t>features</a:t>
            </a:r>
            <a:r>
              <a:rPr lang="de-DE" dirty="0"/>
              <a:t> </a:t>
            </a:r>
            <a:r>
              <a:rPr lang="de-DE" dirty="0" err="1"/>
              <a:t>of</a:t>
            </a:r>
            <a:r>
              <a:rPr lang="de-DE" dirty="0"/>
              <a:t> </a:t>
            </a:r>
            <a:r>
              <a:rPr lang="de-DE" dirty="0" err="1"/>
              <a:t>platform</a:t>
            </a:r>
            <a:r>
              <a:rPr lang="de-DE" dirty="0"/>
              <a:t> </a:t>
            </a:r>
            <a:r>
              <a:rPr lang="de-DE" dirty="0" err="1"/>
              <a:t>labour</a:t>
            </a:r>
            <a:endParaRPr lang="en-IE" dirty="0"/>
          </a:p>
        </p:txBody>
      </p:sp>
      <p:sp>
        <p:nvSpPr>
          <p:cNvPr id="3" name="Content Placeholder 2">
            <a:extLst>
              <a:ext uri="{FF2B5EF4-FFF2-40B4-BE49-F238E27FC236}">
                <a16:creationId xmlns:a16="http://schemas.microsoft.com/office/drawing/2014/main" id="{974BC3C8-A9E6-4EF2-8825-41DD777F34AC}"/>
              </a:ext>
            </a:extLst>
          </p:cNvPr>
          <p:cNvSpPr>
            <a:spLocks noGrp="1"/>
          </p:cNvSpPr>
          <p:nvPr>
            <p:ph idx="1"/>
          </p:nvPr>
        </p:nvSpPr>
        <p:spPr>
          <a:xfrm>
            <a:off x="677333" y="1311965"/>
            <a:ext cx="9423269" cy="5546035"/>
          </a:xfrm>
        </p:spPr>
        <p:txBody>
          <a:bodyPr>
            <a:normAutofit/>
          </a:bodyPr>
          <a:lstStyle/>
          <a:p>
            <a:r>
              <a:rPr lang="de-DE" sz="2200" dirty="0" smtClean="0"/>
              <a:t>Increasingly </a:t>
            </a:r>
            <a:r>
              <a:rPr lang="de-DE" sz="2200" dirty="0"/>
              <a:t>precarious work conditions</a:t>
            </a:r>
          </a:p>
          <a:p>
            <a:r>
              <a:rPr lang="de-DE" sz="2200" dirty="0" err="1"/>
              <a:t>Assumptions</a:t>
            </a:r>
            <a:r>
              <a:rPr lang="de-DE" sz="2200" dirty="0"/>
              <a:t> </a:t>
            </a:r>
            <a:r>
              <a:rPr lang="de-DE" sz="2200" dirty="0" err="1"/>
              <a:t>of</a:t>
            </a:r>
            <a:r>
              <a:rPr lang="de-DE" sz="2200" dirty="0"/>
              <a:t> </a:t>
            </a:r>
            <a:r>
              <a:rPr lang="de-DE" sz="2200" dirty="0" err="1"/>
              <a:t>independence</a:t>
            </a:r>
            <a:r>
              <a:rPr lang="de-DE" sz="2200" dirty="0"/>
              <a:t> </a:t>
            </a:r>
            <a:r>
              <a:rPr lang="de-DE" sz="2200" dirty="0" err="1"/>
              <a:t>of</a:t>
            </a:r>
            <a:r>
              <a:rPr lang="de-DE" sz="2200" dirty="0"/>
              <a:t> </a:t>
            </a:r>
            <a:r>
              <a:rPr lang="de-DE" sz="2200" dirty="0" err="1"/>
              <a:t>contractors</a:t>
            </a:r>
            <a:r>
              <a:rPr lang="de-DE" sz="2200" dirty="0"/>
              <a:t>, but in </a:t>
            </a:r>
            <a:r>
              <a:rPr lang="de-DE" sz="2200" dirty="0" err="1"/>
              <a:t>some</a:t>
            </a:r>
            <a:r>
              <a:rPr lang="de-DE" sz="2200" dirty="0"/>
              <a:t> </a:t>
            </a:r>
            <a:r>
              <a:rPr lang="de-DE" sz="2200" dirty="0" err="1"/>
              <a:t>domains</a:t>
            </a:r>
            <a:r>
              <a:rPr lang="de-DE" sz="2200" dirty="0"/>
              <a:t> </a:t>
            </a:r>
            <a:r>
              <a:rPr lang="de-DE" sz="2200" dirty="0" err="1"/>
              <a:t>bound</a:t>
            </a:r>
            <a:r>
              <a:rPr lang="de-DE" sz="2200" dirty="0"/>
              <a:t> </a:t>
            </a:r>
            <a:r>
              <a:rPr lang="de-DE" sz="2200" dirty="0" err="1"/>
              <a:t>heavily</a:t>
            </a:r>
            <a:r>
              <a:rPr lang="de-DE" sz="2200" dirty="0"/>
              <a:t> </a:t>
            </a:r>
            <a:r>
              <a:rPr lang="de-DE" sz="2200" dirty="0" err="1"/>
              <a:t>to</a:t>
            </a:r>
            <a:r>
              <a:rPr lang="de-DE" sz="2200" dirty="0"/>
              <a:t> </a:t>
            </a:r>
            <a:r>
              <a:rPr lang="de-DE" sz="2200" dirty="0" err="1"/>
              <a:t>specific</a:t>
            </a:r>
            <a:r>
              <a:rPr lang="de-DE" sz="2200" dirty="0"/>
              <a:t> </a:t>
            </a:r>
            <a:r>
              <a:rPr lang="de-DE" sz="2200" dirty="0" err="1"/>
              <a:t>platforms</a:t>
            </a:r>
            <a:r>
              <a:rPr lang="de-DE" sz="2200" dirty="0"/>
              <a:t>, e.g. due </a:t>
            </a:r>
            <a:r>
              <a:rPr lang="de-DE" sz="2200" dirty="0" err="1"/>
              <a:t>to</a:t>
            </a:r>
            <a:r>
              <a:rPr lang="de-DE" sz="2200" dirty="0"/>
              <a:t> </a:t>
            </a:r>
            <a:r>
              <a:rPr lang="de-DE" sz="2200" dirty="0" err="1"/>
              <a:t>local</a:t>
            </a:r>
            <a:r>
              <a:rPr lang="de-DE" sz="2200" dirty="0"/>
              <a:t> </a:t>
            </a:r>
            <a:r>
              <a:rPr lang="de-DE" sz="2200" dirty="0" err="1"/>
              <a:t>availability</a:t>
            </a:r>
            <a:r>
              <a:rPr lang="de-DE" sz="2200" dirty="0"/>
              <a:t>, </a:t>
            </a:r>
            <a:r>
              <a:rPr lang="de-DE" sz="2200" dirty="0" err="1"/>
              <a:t>or</a:t>
            </a:r>
            <a:r>
              <a:rPr lang="de-DE" sz="2200" dirty="0"/>
              <a:t> due </a:t>
            </a:r>
            <a:r>
              <a:rPr lang="de-DE" sz="2200" dirty="0" err="1"/>
              <a:t>to</a:t>
            </a:r>
            <a:r>
              <a:rPr lang="de-DE" sz="2200" dirty="0"/>
              <a:t> </a:t>
            </a:r>
            <a:r>
              <a:rPr lang="de-DE" sz="2200" dirty="0" err="1"/>
              <a:t>platforms</a:t>
            </a:r>
            <a:r>
              <a:rPr lang="de-DE" sz="2200" dirty="0"/>
              <a:t> </a:t>
            </a:r>
            <a:r>
              <a:rPr lang="de-DE" sz="2200" dirty="0" err="1"/>
              <a:t>requirements</a:t>
            </a:r>
            <a:r>
              <a:rPr lang="de-DE" sz="2200" dirty="0"/>
              <a:t>, e.g. </a:t>
            </a:r>
            <a:r>
              <a:rPr lang="de-DE" sz="2200" dirty="0" err="1"/>
              <a:t>task</a:t>
            </a:r>
            <a:r>
              <a:rPr lang="de-DE" sz="2200" dirty="0"/>
              <a:t> </a:t>
            </a:r>
            <a:r>
              <a:rPr lang="de-DE" sz="2200" dirty="0" err="1"/>
              <a:t>offering</a:t>
            </a:r>
            <a:r>
              <a:rPr lang="de-DE" sz="2200" dirty="0"/>
              <a:t> </a:t>
            </a:r>
            <a:r>
              <a:rPr lang="de-DE" sz="2200" dirty="0" err="1"/>
              <a:t>based</a:t>
            </a:r>
            <a:r>
              <a:rPr lang="de-DE" sz="2200" dirty="0"/>
              <a:t> on </a:t>
            </a:r>
            <a:r>
              <a:rPr lang="de-DE" sz="2200" dirty="0" err="1"/>
              <a:t>engagement</a:t>
            </a:r>
            <a:r>
              <a:rPr lang="de-DE" sz="2200" dirty="0"/>
              <a:t> and </a:t>
            </a:r>
            <a:r>
              <a:rPr lang="de-DE" sz="2200" dirty="0" err="1"/>
              <a:t>reputation</a:t>
            </a:r>
            <a:r>
              <a:rPr lang="de-DE" sz="2200" dirty="0"/>
              <a:t> </a:t>
            </a:r>
            <a:r>
              <a:rPr lang="de-DE" sz="2200" dirty="0" err="1"/>
              <a:t>mechanisms</a:t>
            </a:r>
            <a:r>
              <a:rPr lang="de-DE" sz="2200" dirty="0"/>
              <a:t> (</a:t>
            </a:r>
            <a:r>
              <a:rPr lang="de-DE" sz="2200" dirty="0" err="1"/>
              <a:t>ratings</a:t>
            </a:r>
            <a:r>
              <a:rPr lang="de-DE" sz="2200" dirty="0"/>
              <a:t>, </a:t>
            </a:r>
            <a:r>
              <a:rPr lang="de-DE" sz="2200" dirty="0" err="1"/>
              <a:t>experience</a:t>
            </a:r>
            <a:r>
              <a:rPr lang="de-DE" sz="2200" dirty="0"/>
              <a:t> </a:t>
            </a:r>
            <a:r>
              <a:rPr lang="de-DE" sz="2200" dirty="0" err="1"/>
              <a:t>level</a:t>
            </a:r>
            <a:r>
              <a:rPr lang="de-DE" sz="2200" dirty="0"/>
              <a:t>, </a:t>
            </a:r>
            <a:r>
              <a:rPr lang="de-DE" sz="2200" dirty="0" err="1"/>
              <a:t>continuous</a:t>
            </a:r>
            <a:r>
              <a:rPr lang="de-DE" sz="2200" dirty="0"/>
              <a:t> </a:t>
            </a:r>
            <a:r>
              <a:rPr lang="de-DE" sz="2200" dirty="0" err="1"/>
              <a:t>availability</a:t>
            </a:r>
            <a:r>
              <a:rPr lang="de-DE" sz="2200" dirty="0"/>
              <a:t>)</a:t>
            </a:r>
          </a:p>
          <a:p>
            <a:r>
              <a:rPr lang="de-DE" sz="2200" dirty="0" err="1"/>
              <a:t>Only</a:t>
            </a:r>
            <a:r>
              <a:rPr lang="de-DE" sz="2200" dirty="0"/>
              <a:t> </a:t>
            </a:r>
            <a:r>
              <a:rPr lang="de-DE" sz="2200" dirty="0" err="1"/>
              <a:t>paid</a:t>
            </a:r>
            <a:r>
              <a:rPr lang="de-DE" sz="2200" dirty="0"/>
              <a:t> </a:t>
            </a:r>
            <a:r>
              <a:rPr lang="de-DE" sz="2200" dirty="0" err="1"/>
              <a:t>for</a:t>
            </a:r>
            <a:r>
              <a:rPr lang="de-DE" sz="2200" dirty="0"/>
              <a:t> time on </a:t>
            </a:r>
            <a:r>
              <a:rPr lang="de-DE" sz="2200" dirty="0" err="1"/>
              <a:t>tasks</a:t>
            </a:r>
            <a:r>
              <a:rPr lang="de-DE" sz="2200" dirty="0"/>
              <a:t> </a:t>
            </a:r>
            <a:r>
              <a:rPr lang="de-DE" sz="2200" dirty="0" err="1"/>
              <a:t>rather</a:t>
            </a:r>
            <a:r>
              <a:rPr lang="de-DE" sz="2200" dirty="0"/>
              <a:t> </a:t>
            </a:r>
            <a:r>
              <a:rPr lang="de-DE" sz="2200" dirty="0" err="1"/>
              <a:t>than</a:t>
            </a:r>
            <a:r>
              <a:rPr lang="de-DE" sz="2200" dirty="0"/>
              <a:t> </a:t>
            </a:r>
            <a:r>
              <a:rPr lang="de-DE" sz="2200" dirty="0" err="1"/>
              <a:t>availability</a:t>
            </a:r>
            <a:r>
              <a:rPr lang="de-DE" sz="2200" dirty="0"/>
              <a:t> (1/3 </a:t>
            </a:r>
            <a:r>
              <a:rPr lang="de-DE" sz="2200" dirty="0" err="1"/>
              <a:t>waiting</a:t>
            </a:r>
            <a:r>
              <a:rPr lang="de-DE" sz="2200" dirty="0"/>
              <a:t>), </a:t>
            </a:r>
            <a:r>
              <a:rPr lang="de-DE" sz="2200" dirty="0" err="1"/>
              <a:t>arbitrary</a:t>
            </a:r>
            <a:r>
              <a:rPr lang="de-DE" sz="2200" dirty="0"/>
              <a:t> </a:t>
            </a:r>
            <a:r>
              <a:rPr lang="de-DE" sz="2200" dirty="0" err="1"/>
              <a:t>varying</a:t>
            </a:r>
            <a:r>
              <a:rPr lang="de-DE" sz="2200" dirty="0"/>
              <a:t> </a:t>
            </a:r>
            <a:r>
              <a:rPr lang="de-DE" sz="2200" dirty="0" err="1"/>
              <a:t>payment</a:t>
            </a:r>
            <a:r>
              <a:rPr lang="de-DE" sz="2200" dirty="0"/>
              <a:t> </a:t>
            </a:r>
            <a:r>
              <a:rPr lang="de-DE" sz="2200" dirty="0" err="1"/>
              <a:t>levels</a:t>
            </a:r>
            <a:r>
              <a:rPr lang="de-DE" sz="2200" dirty="0"/>
              <a:t>, </a:t>
            </a:r>
            <a:r>
              <a:rPr lang="de-DE" sz="2200" dirty="0" err="1"/>
              <a:t>no</a:t>
            </a:r>
            <a:r>
              <a:rPr lang="de-DE" sz="2200" dirty="0"/>
              <a:t> social </a:t>
            </a:r>
            <a:r>
              <a:rPr lang="de-DE" sz="2200" dirty="0" err="1"/>
              <a:t>security</a:t>
            </a:r>
            <a:r>
              <a:rPr lang="de-DE" sz="2200" dirty="0"/>
              <a:t>, </a:t>
            </a:r>
            <a:r>
              <a:rPr lang="de-DE" sz="2200" dirty="0" err="1"/>
              <a:t>no</a:t>
            </a:r>
            <a:r>
              <a:rPr lang="de-DE" sz="2200" dirty="0"/>
              <a:t> </a:t>
            </a:r>
            <a:r>
              <a:rPr lang="de-DE" sz="2200" dirty="0" err="1"/>
              <a:t>unemployment</a:t>
            </a:r>
            <a:r>
              <a:rPr lang="de-DE" sz="2200" dirty="0"/>
              <a:t> </a:t>
            </a:r>
            <a:r>
              <a:rPr lang="de-DE" sz="2200" dirty="0" err="1"/>
              <a:t>contribution</a:t>
            </a:r>
            <a:r>
              <a:rPr lang="de-DE" sz="2200" dirty="0"/>
              <a:t>, </a:t>
            </a:r>
            <a:r>
              <a:rPr lang="de-DE" sz="2200" dirty="0" err="1"/>
              <a:t>no</a:t>
            </a:r>
            <a:r>
              <a:rPr lang="de-DE" sz="2200" dirty="0"/>
              <a:t> </a:t>
            </a:r>
            <a:r>
              <a:rPr lang="de-DE" sz="2200" dirty="0" err="1"/>
              <a:t>mileage</a:t>
            </a:r>
            <a:r>
              <a:rPr lang="de-DE" sz="2200" dirty="0"/>
              <a:t>/</a:t>
            </a:r>
            <a:r>
              <a:rPr lang="de-DE" sz="2200" dirty="0" err="1"/>
              <a:t>expenses</a:t>
            </a:r>
            <a:r>
              <a:rPr lang="de-DE" sz="2200" dirty="0"/>
              <a:t> </a:t>
            </a:r>
            <a:r>
              <a:rPr lang="de-DE" sz="2200" dirty="0" err="1"/>
              <a:t>for</a:t>
            </a:r>
            <a:r>
              <a:rPr lang="de-DE" sz="2200" dirty="0"/>
              <a:t> </a:t>
            </a:r>
            <a:r>
              <a:rPr lang="de-DE" sz="2200" dirty="0" err="1"/>
              <a:t>drivers</a:t>
            </a:r>
            <a:endParaRPr lang="de-DE" sz="2200" dirty="0"/>
          </a:p>
          <a:p>
            <a:r>
              <a:rPr lang="de-DE" sz="2200" dirty="0"/>
              <a:t>Pay </a:t>
            </a:r>
            <a:r>
              <a:rPr lang="de-DE" sz="2200" dirty="0" err="1"/>
              <a:t>rates</a:t>
            </a:r>
            <a:r>
              <a:rPr lang="de-DE" sz="2200" dirty="0"/>
              <a:t> </a:t>
            </a:r>
            <a:r>
              <a:rPr lang="de-DE" sz="2200" dirty="0" err="1"/>
              <a:t>under</a:t>
            </a:r>
            <a:r>
              <a:rPr lang="de-DE" sz="2200" dirty="0"/>
              <a:t> </a:t>
            </a:r>
            <a:r>
              <a:rPr lang="de-DE" sz="2200" dirty="0" err="1"/>
              <a:t>pressure</a:t>
            </a:r>
            <a:r>
              <a:rPr lang="de-DE" sz="2200" dirty="0"/>
              <a:t> </a:t>
            </a:r>
            <a:r>
              <a:rPr lang="de-DE" sz="2200" dirty="0" err="1"/>
              <a:t>across</a:t>
            </a:r>
            <a:r>
              <a:rPr lang="de-DE" sz="2200" dirty="0"/>
              <a:t> </a:t>
            </a:r>
            <a:r>
              <a:rPr lang="de-DE" sz="2200" dirty="0" err="1"/>
              <a:t>platforms</a:t>
            </a:r>
            <a:r>
              <a:rPr lang="de-DE" sz="2200" dirty="0"/>
              <a:t>, </a:t>
            </a:r>
            <a:r>
              <a:rPr lang="de-DE" sz="2200" dirty="0" err="1"/>
              <a:t>below</a:t>
            </a:r>
            <a:r>
              <a:rPr lang="de-DE" sz="2200" dirty="0"/>
              <a:t> </a:t>
            </a:r>
            <a:r>
              <a:rPr lang="de-DE" sz="2200" dirty="0" err="1"/>
              <a:t>average</a:t>
            </a:r>
            <a:r>
              <a:rPr lang="de-DE" sz="2200" dirty="0"/>
              <a:t> </a:t>
            </a:r>
            <a:r>
              <a:rPr lang="de-DE" sz="2200" dirty="0" err="1"/>
              <a:t>minimum</a:t>
            </a:r>
            <a:r>
              <a:rPr lang="de-DE" sz="2200" dirty="0"/>
              <a:t> wage, </a:t>
            </a:r>
            <a:r>
              <a:rPr lang="de-DE" sz="2200" dirty="0" err="1"/>
              <a:t>insufficient</a:t>
            </a:r>
            <a:r>
              <a:rPr lang="de-DE" sz="2200" dirty="0"/>
              <a:t> </a:t>
            </a:r>
            <a:r>
              <a:rPr lang="de-DE" sz="2200" dirty="0" err="1"/>
              <a:t>availability</a:t>
            </a:r>
            <a:r>
              <a:rPr lang="de-DE" sz="2200" dirty="0"/>
              <a:t> </a:t>
            </a:r>
            <a:r>
              <a:rPr lang="de-DE" sz="2200" dirty="0" err="1"/>
              <a:t>of</a:t>
            </a:r>
            <a:r>
              <a:rPr lang="de-DE" sz="2200" dirty="0"/>
              <a:t> </a:t>
            </a:r>
            <a:r>
              <a:rPr lang="de-DE" sz="2200" dirty="0" err="1"/>
              <a:t>tasks</a:t>
            </a:r>
            <a:r>
              <a:rPr lang="de-DE" sz="2200" dirty="0"/>
              <a:t>, at </a:t>
            </a:r>
            <a:r>
              <a:rPr lang="de-DE" sz="2200" dirty="0" err="1"/>
              <a:t>times</a:t>
            </a:r>
            <a:r>
              <a:rPr lang="de-DE" sz="2200" dirty="0"/>
              <a:t> </a:t>
            </a:r>
            <a:r>
              <a:rPr lang="de-DE" sz="2200" dirty="0" err="1"/>
              <a:t>underbidding</a:t>
            </a:r>
            <a:endParaRPr lang="de-DE" dirty="0"/>
          </a:p>
          <a:p>
            <a:endParaRPr lang="de-DE" dirty="0"/>
          </a:p>
        </p:txBody>
      </p:sp>
    </p:spTree>
    <p:extLst>
      <p:ext uri="{BB962C8B-B14F-4D97-AF65-F5344CB8AC3E}">
        <p14:creationId xmlns:p14="http://schemas.microsoft.com/office/powerpoint/2010/main" val="271805739"/>
      </p:ext>
    </p:extLst>
  </p:cSld>
  <p:clrMapOvr>
    <a:masterClrMapping/>
  </p:clrMapOvr>
  <mc:AlternateContent xmlns:mc="http://schemas.openxmlformats.org/markup-compatibility/2006" xmlns:p14="http://schemas.microsoft.com/office/powerpoint/2010/main">
    <mc:Choice Requires="p14">
      <p:transition spd="slow" p14:dur="2000" advTm="298444"/>
    </mc:Choice>
    <mc:Fallback xmlns="">
      <p:transition spd="slow" advTm="298444"/>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3E142-86AF-41A3-A13C-4EB5A2E34824}"/>
              </a:ext>
            </a:extLst>
          </p:cNvPr>
          <p:cNvSpPr>
            <a:spLocks noGrp="1"/>
          </p:cNvSpPr>
          <p:nvPr>
            <p:ph type="title"/>
          </p:nvPr>
        </p:nvSpPr>
        <p:spPr>
          <a:xfrm>
            <a:off x="265043" y="397564"/>
            <a:ext cx="9833114" cy="1320800"/>
          </a:xfrm>
        </p:spPr>
        <p:txBody>
          <a:bodyPr/>
          <a:lstStyle/>
          <a:p>
            <a:r>
              <a:rPr lang="de-DE" dirty="0" err="1"/>
              <a:t>Crowdwork</a:t>
            </a:r>
            <a:r>
              <a:rPr lang="de-DE" dirty="0"/>
              <a:t> and </a:t>
            </a:r>
            <a:r>
              <a:rPr lang="de-DE" dirty="0" err="1"/>
              <a:t>worker‘s</a:t>
            </a:r>
            <a:r>
              <a:rPr lang="de-DE" dirty="0"/>
              <a:t> </a:t>
            </a:r>
            <a:r>
              <a:rPr lang="de-DE" dirty="0" err="1"/>
              <a:t>powerlessness</a:t>
            </a:r>
            <a:endParaRPr lang="en-IE" dirty="0"/>
          </a:p>
        </p:txBody>
      </p:sp>
      <p:sp>
        <p:nvSpPr>
          <p:cNvPr id="3" name="Content Placeholder 2">
            <a:extLst>
              <a:ext uri="{FF2B5EF4-FFF2-40B4-BE49-F238E27FC236}">
                <a16:creationId xmlns:a16="http://schemas.microsoft.com/office/drawing/2014/main" id="{763686FC-4239-4EE8-A506-6D9083BF318D}"/>
              </a:ext>
            </a:extLst>
          </p:cNvPr>
          <p:cNvSpPr>
            <a:spLocks noGrp="1"/>
          </p:cNvSpPr>
          <p:nvPr>
            <p:ph idx="1"/>
          </p:nvPr>
        </p:nvSpPr>
        <p:spPr>
          <a:xfrm>
            <a:off x="677334" y="1417983"/>
            <a:ext cx="8596668" cy="5053155"/>
          </a:xfrm>
        </p:spPr>
        <p:txBody>
          <a:bodyPr>
            <a:normAutofit/>
          </a:bodyPr>
          <a:lstStyle/>
          <a:p>
            <a:r>
              <a:rPr lang="de-DE" sz="2200" dirty="0"/>
              <a:t>Customer </a:t>
            </a:r>
            <a:r>
              <a:rPr lang="de-DE" sz="2200" dirty="0" err="1"/>
              <a:t>ratings</a:t>
            </a:r>
            <a:r>
              <a:rPr lang="de-DE" sz="2200" dirty="0"/>
              <a:t> </a:t>
            </a:r>
            <a:r>
              <a:rPr lang="de-DE" sz="2200" dirty="0" err="1"/>
              <a:t>as</a:t>
            </a:r>
            <a:r>
              <a:rPr lang="de-DE" sz="2200" dirty="0"/>
              <a:t> </a:t>
            </a:r>
            <a:r>
              <a:rPr lang="de-DE" sz="2200" dirty="0" err="1"/>
              <a:t>often</a:t>
            </a:r>
            <a:r>
              <a:rPr lang="de-DE" sz="2200" dirty="0"/>
              <a:t> </a:t>
            </a:r>
            <a:r>
              <a:rPr lang="de-DE" sz="2200" dirty="0" err="1"/>
              <a:t>capricious</a:t>
            </a:r>
            <a:r>
              <a:rPr lang="de-DE" sz="2200" dirty="0"/>
              <a:t>, but </a:t>
            </a:r>
            <a:r>
              <a:rPr lang="de-DE" sz="2200" dirty="0" err="1"/>
              <a:t>consequential</a:t>
            </a:r>
            <a:r>
              <a:rPr lang="de-DE" sz="2200" dirty="0"/>
              <a:t> </a:t>
            </a:r>
            <a:r>
              <a:rPr lang="de-DE" sz="2200" dirty="0" err="1"/>
              <a:t>for</a:t>
            </a:r>
            <a:r>
              <a:rPr lang="de-DE" sz="2200" dirty="0"/>
              <a:t> </a:t>
            </a:r>
            <a:r>
              <a:rPr lang="de-DE" sz="2200" dirty="0" err="1"/>
              <a:t>workers</a:t>
            </a:r>
            <a:endParaRPr lang="de-DE" sz="2200" dirty="0"/>
          </a:p>
          <a:p>
            <a:r>
              <a:rPr lang="de-DE" sz="2200" dirty="0" err="1"/>
              <a:t>Crowdwork</a:t>
            </a:r>
            <a:r>
              <a:rPr lang="de-DE" sz="2200" dirty="0"/>
              <a:t> and </a:t>
            </a:r>
            <a:r>
              <a:rPr lang="de-DE" sz="2200" dirty="0" err="1"/>
              <a:t>uncontestable</a:t>
            </a:r>
            <a:r>
              <a:rPr lang="de-DE" sz="2200" dirty="0"/>
              <a:t> </a:t>
            </a:r>
            <a:r>
              <a:rPr lang="de-DE" sz="2200" dirty="0" err="1"/>
              <a:t>rejections</a:t>
            </a:r>
            <a:r>
              <a:rPr lang="de-DE" sz="2200" dirty="0"/>
              <a:t> </a:t>
            </a:r>
            <a:r>
              <a:rPr lang="de-DE" sz="2200" dirty="0" err="1"/>
              <a:t>of</a:t>
            </a:r>
            <a:r>
              <a:rPr lang="de-DE" sz="2200" dirty="0"/>
              <a:t> </a:t>
            </a:r>
            <a:r>
              <a:rPr lang="de-DE" sz="2200" dirty="0" err="1"/>
              <a:t>tasks</a:t>
            </a:r>
            <a:r>
              <a:rPr lang="de-DE" sz="2200" dirty="0"/>
              <a:t> open </a:t>
            </a:r>
            <a:r>
              <a:rPr lang="de-DE" sz="2200" dirty="0" err="1"/>
              <a:t>to</a:t>
            </a:r>
            <a:r>
              <a:rPr lang="de-DE" sz="2200" dirty="0"/>
              <a:t> </a:t>
            </a:r>
            <a:r>
              <a:rPr lang="de-DE" sz="2200" dirty="0" err="1"/>
              <a:t>abuse</a:t>
            </a:r>
            <a:r>
              <a:rPr lang="de-DE" sz="2200" dirty="0"/>
              <a:t> </a:t>
            </a:r>
            <a:r>
              <a:rPr lang="de-DE" sz="2200" dirty="0" err="1"/>
              <a:t>by</a:t>
            </a:r>
            <a:r>
              <a:rPr lang="de-DE" sz="2200" dirty="0"/>
              <a:t> </a:t>
            </a:r>
            <a:r>
              <a:rPr lang="de-DE" sz="2200" dirty="0" err="1"/>
              <a:t>malicious</a:t>
            </a:r>
            <a:r>
              <a:rPr lang="de-DE" sz="2200" dirty="0"/>
              <a:t> </a:t>
            </a:r>
            <a:r>
              <a:rPr lang="de-DE" sz="2200" dirty="0" err="1"/>
              <a:t>operators</a:t>
            </a:r>
            <a:endParaRPr lang="de-DE" sz="2200" dirty="0"/>
          </a:p>
          <a:p>
            <a:r>
              <a:rPr lang="de-DE" sz="2200" dirty="0"/>
              <a:t>Crowdwork and systematic </a:t>
            </a:r>
            <a:r>
              <a:rPr lang="de-DE" sz="2200" dirty="0" smtClean="0"/>
              <a:t>underestimation </a:t>
            </a:r>
            <a:r>
              <a:rPr lang="de-DE" sz="2200" dirty="0"/>
              <a:t>of time for tasks</a:t>
            </a:r>
          </a:p>
          <a:p>
            <a:r>
              <a:rPr lang="de-DE" sz="2200" dirty="0"/>
              <a:t>At </a:t>
            </a:r>
            <a:r>
              <a:rPr lang="de-DE" sz="2200" dirty="0" err="1"/>
              <a:t>times</a:t>
            </a:r>
            <a:r>
              <a:rPr lang="de-DE" sz="2200" dirty="0"/>
              <a:t> </a:t>
            </a:r>
            <a:r>
              <a:rPr lang="de-DE" sz="2200" dirty="0" err="1"/>
              <a:t>fraudulent</a:t>
            </a:r>
            <a:r>
              <a:rPr lang="de-DE" sz="2200" dirty="0"/>
              <a:t> </a:t>
            </a:r>
            <a:r>
              <a:rPr lang="de-DE" sz="2200" dirty="0" err="1"/>
              <a:t>activity</a:t>
            </a:r>
            <a:r>
              <a:rPr lang="de-DE" sz="2200" dirty="0"/>
              <a:t>, e.g. </a:t>
            </a:r>
            <a:r>
              <a:rPr lang="de-DE" sz="2200" dirty="0" err="1"/>
              <a:t>providing</a:t>
            </a:r>
            <a:r>
              <a:rPr lang="de-DE" sz="2200" dirty="0"/>
              <a:t> </a:t>
            </a:r>
            <a:r>
              <a:rPr lang="de-DE" sz="2200" dirty="0" err="1"/>
              <a:t>clicks</a:t>
            </a:r>
            <a:r>
              <a:rPr lang="de-DE" sz="2200" dirty="0"/>
              <a:t> </a:t>
            </a:r>
            <a:r>
              <a:rPr lang="de-DE" sz="2200" dirty="0" err="1"/>
              <a:t>for</a:t>
            </a:r>
            <a:r>
              <a:rPr lang="de-DE" sz="2200" dirty="0"/>
              <a:t> </a:t>
            </a:r>
            <a:r>
              <a:rPr lang="de-DE" sz="2200" dirty="0" err="1"/>
              <a:t>sites</a:t>
            </a:r>
            <a:r>
              <a:rPr lang="de-DE" sz="2200" dirty="0"/>
              <a:t>, </a:t>
            </a:r>
            <a:r>
              <a:rPr lang="de-DE" sz="2200" dirty="0" err="1"/>
              <a:t>writing</a:t>
            </a:r>
            <a:r>
              <a:rPr lang="de-DE" sz="2200" dirty="0"/>
              <a:t> fake positive </a:t>
            </a:r>
            <a:r>
              <a:rPr lang="de-DE" sz="2200" dirty="0" err="1"/>
              <a:t>reviews</a:t>
            </a:r>
            <a:endParaRPr lang="de-DE" sz="2200" dirty="0"/>
          </a:p>
          <a:p>
            <a:r>
              <a:rPr lang="de-DE" sz="2200" dirty="0"/>
              <a:t>Main </a:t>
            </a:r>
            <a:r>
              <a:rPr lang="de-DE" sz="2200" dirty="0" err="1"/>
              <a:t>burden</a:t>
            </a:r>
            <a:r>
              <a:rPr lang="de-DE" sz="2200" dirty="0"/>
              <a:t> and </a:t>
            </a:r>
            <a:r>
              <a:rPr lang="de-DE" sz="2200" dirty="0" err="1"/>
              <a:t>risks</a:t>
            </a:r>
            <a:r>
              <a:rPr lang="de-DE" sz="2200" dirty="0"/>
              <a:t> </a:t>
            </a:r>
            <a:r>
              <a:rPr lang="de-DE" sz="2200" dirty="0" err="1"/>
              <a:t>falling</a:t>
            </a:r>
            <a:r>
              <a:rPr lang="de-DE" sz="2200" dirty="0"/>
              <a:t> on </a:t>
            </a:r>
            <a:r>
              <a:rPr lang="de-DE" sz="2200" dirty="0" err="1"/>
              <a:t>workers</a:t>
            </a:r>
            <a:r>
              <a:rPr lang="de-DE" sz="2200" dirty="0"/>
              <a:t>, </a:t>
            </a:r>
            <a:r>
              <a:rPr lang="de-DE" sz="2200" dirty="0" err="1"/>
              <a:t>one-directionality</a:t>
            </a:r>
            <a:r>
              <a:rPr lang="de-DE" sz="2200" dirty="0"/>
              <a:t> </a:t>
            </a:r>
            <a:r>
              <a:rPr lang="de-DE" sz="2200" dirty="0" err="1"/>
              <a:t>of</a:t>
            </a:r>
            <a:r>
              <a:rPr lang="de-DE" sz="2200" dirty="0"/>
              <a:t> </a:t>
            </a:r>
            <a:r>
              <a:rPr lang="de-DE" sz="2200" dirty="0" err="1"/>
              <a:t>sanctions</a:t>
            </a:r>
            <a:endParaRPr lang="de-DE" sz="2200" dirty="0"/>
          </a:p>
          <a:p>
            <a:r>
              <a:rPr lang="de-DE" sz="2200" dirty="0" err="1"/>
              <a:t>Bottom-up</a:t>
            </a:r>
            <a:r>
              <a:rPr lang="de-DE" sz="2200" dirty="0"/>
              <a:t> </a:t>
            </a:r>
            <a:r>
              <a:rPr lang="de-DE" sz="2200" dirty="0" err="1"/>
              <a:t>attempts</a:t>
            </a:r>
            <a:r>
              <a:rPr lang="de-DE" sz="2200" dirty="0"/>
              <a:t> at </a:t>
            </a:r>
            <a:r>
              <a:rPr lang="de-DE" sz="2200" dirty="0" err="1"/>
              <a:t>workers</a:t>
            </a:r>
            <a:r>
              <a:rPr lang="de-DE" sz="2200" dirty="0"/>
              <a:t>‘ </a:t>
            </a:r>
            <a:r>
              <a:rPr lang="de-DE" sz="2200" dirty="0" err="1"/>
              <a:t>organisation</a:t>
            </a:r>
            <a:r>
              <a:rPr lang="de-DE" sz="2200" dirty="0"/>
              <a:t> </a:t>
            </a:r>
            <a:r>
              <a:rPr lang="de-DE" sz="2200" dirty="0" err="1"/>
              <a:t>through</a:t>
            </a:r>
            <a:r>
              <a:rPr lang="de-DE" sz="2200" dirty="0"/>
              <a:t> </a:t>
            </a:r>
            <a:r>
              <a:rPr lang="de-DE" sz="2200" dirty="0" err="1"/>
              <a:t>platform</a:t>
            </a:r>
            <a:r>
              <a:rPr lang="de-DE" sz="2200" dirty="0"/>
              <a:t> </a:t>
            </a:r>
            <a:r>
              <a:rPr lang="de-DE" sz="2200" dirty="0" err="1"/>
              <a:t>related</a:t>
            </a:r>
            <a:r>
              <a:rPr lang="de-DE" sz="2200" dirty="0"/>
              <a:t> </a:t>
            </a:r>
            <a:r>
              <a:rPr lang="de-DE" sz="2200" dirty="0" err="1"/>
              <a:t>forums</a:t>
            </a:r>
            <a:endParaRPr lang="en-IE" sz="2200" dirty="0"/>
          </a:p>
        </p:txBody>
      </p:sp>
    </p:spTree>
    <p:extLst>
      <p:ext uri="{BB962C8B-B14F-4D97-AF65-F5344CB8AC3E}">
        <p14:creationId xmlns:p14="http://schemas.microsoft.com/office/powerpoint/2010/main" val="1277541618"/>
      </p:ext>
    </p:extLst>
  </p:cSld>
  <p:clrMapOvr>
    <a:masterClrMapping/>
  </p:clrMapOvr>
  <mc:AlternateContent xmlns:mc="http://schemas.openxmlformats.org/markup-compatibility/2006" xmlns:p14="http://schemas.microsoft.com/office/powerpoint/2010/main">
    <mc:Choice Requires="p14">
      <p:transition spd="slow" p14:dur="2000" advTm="331640"/>
    </mc:Choice>
    <mc:Fallback xmlns="">
      <p:transition spd="slow" advTm="33164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D7697-FE6F-41F0-AD0A-DB388F156F17}"/>
              </a:ext>
            </a:extLst>
          </p:cNvPr>
          <p:cNvSpPr>
            <a:spLocks noGrp="1"/>
          </p:cNvSpPr>
          <p:nvPr>
            <p:ph type="title"/>
          </p:nvPr>
        </p:nvSpPr>
        <p:spPr>
          <a:xfrm>
            <a:off x="293024" y="265046"/>
            <a:ext cx="8864228" cy="1320800"/>
          </a:xfrm>
        </p:spPr>
        <p:txBody>
          <a:bodyPr/>
          <a:lstStyle/>
          <a:p>
            <a:r>
              <a:rPr lang="de-DE" dirty="0" err="1"/>
              <a:t>What</a:t>
            </a:r>
            <a:r>
              <a:rPr lang="de-DE" dirty="0"/>
              <a:t> </a:t>
            </a:r>
            <a:r>
              <a:rPr lang="de-DE" dirty="0" err="1"/>
              <a:t>is</a:t>
            </a:r>
            <a:r>
              <a:rPr lang="de-DE" dirty="0"/>
              <a:t> </a:t>
            </a:r>
            <a:r>
              <a:rPr lang="de-DE" dirty="0" err="1"/>
              <a:t>exploitation</a:t>
            </a:r>
            <a:r>
              <a:rPr lang="de-DE" dirty="0"/>
              <a:t>? (</a:t>
            </a:r>
            <a:r>
              <a:rPr lang="de-DE" dirty="0" err="1"/>
              <a:t>Zwolinski</a:t>
            </a:r>
            <a:r>
              <a:rPr lang="de-DE" dirty="0"/>
              <a:t> &amp; Wertheimer 2016)</a:t>
            </a:r>
            <a:endParaRPr lang="en-IE" dirty="0"/>
          </a:p>
        </p:txBody>
      </p:sp>
      <p:sp>
        <p:nvSpPr>
          <p:cNvPr id="3" name="Content Placeholder 2">
            <a:extLst>
              <a:ext uri="{FF2B5EF4-FFF2-40B4-BE49-F238E27FC236}">
                <a16:creationId xmlns:a16="http://schemas.microsoft.com/office/drawing/2014/main" id="{192DC9F4-F48D-477B-8BB9-D07F42A19C64}"/>
              </a:ext>
            </a:extLst>
          </p:cNvPr>
          <p:cNvSpPr>
            <a:spLocks noGrp="1"/>
          </p:cNvSpPr>
          <p:nvPr>
            <p:ph idx="1"/>
          </p:nvPr>
        </p:nvSpPr>
        <p:spPr>
          <a:xfrm>
            <a:off x="677334" y="1683026"/>
            <a:ext cx="8596668" cy="4916557"/>
          </a:xfrm>
        </p:spPr>
        <p:txBody>
          <a:bodyPr>
            <a:normAutofit fontScale="92500"/>
          </a:bodyPr>
          <a:lstStyle/>
          <a:p>
            <a:r>
              <a:rPr lang="en-IE" sz="2200" dirty="0"/>
              <a:t>taking unfair advantage of someone</a:t>
            </a:r>
          </a:p>
          <a:p>
            <a:r>
              <a:rPr lang="en-IE" sz="2200" dirty="0"/>
              <a:t>using someone’s </a:t>
            </a:r>
            <a:r>
              <a:rPr lang="en-IE" sz="2200" b="1" dirty="0"/>
              <a:t>vulnerability</a:t>
            </a:r>
            <a:r>
              <a:rPr lang="en-IE" sz="2200" dirty="0"/>
              <a:t> for one’s own benefit, and leaving them </a:t>
            </a:r>
            <a:r>
              <a:rPr lang="en-IE" sz="2200" b="1" dirty="0"/>
              <a:t>worse off</a:t>
            </a:r>
            <a:r>
              <a:rPr lang="en-IE" sz="2200" dirty="0"/>
              <a:t> than they should have been </a:t>
            </a:r>
          </a:p>
          <a:p>
            <a:r>
              <a:rPr lang="en-IE" sz="2200" dirty="0"/>
              <a:t>Requires </a:t>
            </a:r>
            <a:r>
              <a:rPr lang="en-IE" sz="2200" b="1" dirty="0"/>
              <a:t>power differential</a:t>
            </a:r>
            <a:r>
              <a:rPr lang="en-IE" sz="2200" dirty="0"/>
              <a:t> and dominance by exploiter</a:t>
            </a:r>
          </a:p>
          <a:p>
            <a:r>
              <a:rPr lang="en-IE" sz="2200" dirty="0"/>
              <a:t>compatible with someone voluntary seeking out exploitative set-up (e.g. if exploitative jobs are the only ones available and “better than nothing”)</a:t>
            </a:r>
          </a:p>
          <a:p>
            <a:r>
              <a:rPr lang="en-IE" sz="2200" dirty="0"/>
              <a:t>exploitation can be transactional (particular exploitative interaction between two parties) or </a:t>
            </a:r>
            <a:r>
              <a:rPr lang="en-IE" sz="2200" b="1" dirty="0"/>
              <a:t>structural</a:t>
            </a:r>
            <a:r>
              <a:rPr lang="en-IE" sz="2200" dirty="0"/>
              <a:t> (system designed to exploit)</a:t>
            </a:r>
          </a:p>
          <a:p>
            <a:r>
              <a:rPr lang="en-IE" sz="2200" dirty="0"/>
              <a:t>Marxism as one of the most prominent theories of exploitation: value extraction from workers for payment significantly below the value of their labour (“forced appropriation by capitalists of the surplus value produced by workers”)</a:t>
            </a:r>
          </a:p>
          <a:p>
            <a:endParaRPr lang="en-IE" dirty="0"/>
          </a:p>
        </p:txBody>
      </p:sp>
      <p:pic>
        <p:nvPicPr>
          <p:cNvPr id="4" name="Picture 3">
            <a:extLst>
              <a:ext uri="{FF2B5EF4-FFF2-40B4-BE49-F238E27FC236}">
                <a16:creationId xmlns:a16="http://schemas.microsoft.com/office/drawing/2014/main" id="{FC7ED693-D755-4A33-8181-BA374964EF9D}"/>
              </a:ext>
            </a:extLst>
          </p:cNvPr>
          <p:cNvPicPr>
            <a:picLocks noChangeAspect="1"/>
          </p:cNvPicPr>
          <p:nvPr/>
        </p:nvPicPr>
        <p:blipFill>
          <a:blip r:embed="rId2"/>
          <a:stretch>
            <a:fillRect/>
          </a:stretch>
        </p:blipFill>
        <p:spPr>
          <a:xfrm>
            <a:off x="9274002" y="1726465"/>
            <a:ext cx="2758267" cy="3405070"/>
          </a:xfrm>
          <a:prstGeom prst="rect">
            <a:avLst/>
          </a:prstGeom>
        </p:spPr>
      </p:pic>
    </p:spTree>
    <p:extLst>
      <p:ext uri="{BB962C8B-B14F-4D97-AF65-F5344CB8AC3E}">
        <p14:creationId xmlns:p14="http://schemas.microsoft.com/office/powerpoint/2010/main" val="591254847"/>
      </p:ext>
    </p:extLst>
  </p:cSld>
  <p:clrMapOvr>
    <a:masterClrMapping/>
  </p:clrMapOvr>
  <mc:AlternateContent xmlns:mc="http://schemas.openxmlformats.org/markup-compatibility/2006" xmlns:p14="http://schemas.microsoft.com/office/powerpoint/2010/main">
    <mc:Choice Requires="p14">
      <p:transition spd="slow" p14:dur="2000" advTm="219116"/>
    </mc:Choice>
    <mc:Fallback xmlns="">
      <p:transition spd="slow" advTm="219116"/>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989C6-9A76-4EC8-AACB-39200B07FEFF}"/>
              </a:ext>
            </a:extLst>
          </p:cNvPr>
          <p:cNvSpPr>
            <a:spLocks noGrp="1"/>
          </p:cNvSpPr>
          <p:nvPr>
            <p:ph type="title"/>
          </p:nvPr>
        </p:nvSpPr>
        <p:spPr>
          <a:xfrm>
            <a:off x="677334" y="440784"/>
            <a:ext cx="8596668" cy="1320800"/>
          </a:xfrm>
        </p:spPr>
        <p:txBody>
          <a:bodyPr anchor="t">
            <a:normAutofit/>
          </a:bodyPr>
          <a:lstStyle/>
          <a:p>
            <a:r>
              <a:rPr lang="de-DE" dirty="0"/>
              <a:t>General </a:t>
            </a:r>
            <a:r>
              <a:rPr lang="de-DE" dirty="0" err="1"/>
              <a:t>features</a:t>
            </a:r>
            <a:r>
              <a:rPr lang="de-DE" dirty="0"/>
              <a:t> </a:t>
            </a:r>
            <a:r>
              <a:rPr lang="de-DE" dirty="0" err="1"/>
              <a:t>of</a:t>
            </a:r>
            <a:r>
              <a:rPr lang="de-DE" dirty="0"/>
              <a:t> </a:t>
            </a:r>
            <a:r>
              <a:rPr lang="de-DE" dirty="0" err="1"/>
              <a:t>exploitation</a:t>
            </a:r>
            <a:r>
              <a:rPr lang="de-DE" dirty="0"/>
              <a:t> in </a:t>
            </a:r>
            <a:r>
              <a:rPr lang="de-DE" dirty="0" err="1"/>
              <a:t>platform</a:t>
            </a:r>
            <a:r>
              <a:rPr lang="de-DE" dirty="0"/>
              <a:t> </a:t>
            </a:r>
            <a:r>
              <a:rPr lang="de-DE" dirty="0" err="1"/>
              <a:t>work</a:t>
            </a:r>
            <a:endParaRPr lang="en-IE" dirty="0"/>
          </a:p>
        </p:txBody>
      </p:sp>
      <p:sp>
        <p:nvSpPr>
          <p:cNvPr id="3" name="Content Placeholder 2">
            <a:extLst>
              <a:ext uri="{FF2B5EF4-FFF2-40B4-BE49-F238E27FC236}">
                <a16:creationId xmlns:a16="http://schemas.microsoft.com/office/drawing/2014/main" id="{94813D40-BB35-411A-B93B-B20F7A7DFBBC}"/>
              </a:ext>
            </a:extLst>
          </p:cNvPr>
          <p:cNvSpPr>
            <a:spLocks noGrp="1"/>
          </p:cNvSpPr>
          <p:nvPr>
            <p:ph idx="1"/>
          </p:nvPr>
        </p:nvSpPr>
        <p:spPr>
          <a:xfrm>
            <a:off x="677334" y="1761584"/>
            <a:ext cx="5990752" cy="4808027"/>
          </a:xfrm>
        </p:spPr>
        <p:txBody>
          <a:bodyPr>
            <a:normAutofit fontScale="92500" lnSpcReduction="10000"/>
          </a:bodyPr>
          <a:lstStyle/>
          <a:p>
            <a:r>
              <a:rPr lang="en-IE" sz="2200" u="sng" dirty="0"/>
              <a:t>Vulnerability</a:t>
            </a:r>
            <a:r>
              <a:rPr lang="en-IE" sz="2200" dirty="0"/>
              <a:t>: workers often without access to alternative employment, or with jobs that are insufficiently paid an require additional top-up with platform labour</a:t>
            </a:r>
          </a:p>
          <a:p>
            <a:r>
              <a:rPr lang="de-DE" sz="2200" u="sng" dirty="0" err="1"/>
              <a:t>Leaving</a:t>
            </a:r>
            <a:r>
              <a:rPr lang="de-DE" sz="2200" u="sng" dirty="0"/>
              <a:t> </a:t>
            </a:r>
            <a:r>
              <a:rPr lang="de-DE" sz="2200" u="sng" dirty="0" err="1"/>
              <a:t>workers</a:t>
            </a:r>
            <a:r>
              <a:rPr lang="de-DE" sz="2200" u="sng" dirty="0"/>
              <a:t> off </a:t>
            </a:r>
            <a:r>
              <a:rPr lang="de-DE" sz="2200" u="sng" dirty="0" err="1"/>
              <a:t>worse</a:t>
            </a:r>
            <a:r>
              <a:rPr lang="de-DE" sz="2200" u="sng" dirty="0"/>
              <a:t> </a:t>
            </a:r>
            <a:r>
              <a:rPr lang="de-DE" sz="2200" u="sng" dirty="0" err="1"/>
              <a:t>than</a:t>
            </a:r>
            <a:r>
              <a:rPr lang="de-DE" sz="2200" u="sng" dirty="0"/>
              <a:t> </a:t>
            </a:r>
            <a:r>
              <a:rPr lang="de-DE" sz="2200" u="sng" dirty="0" err="1"/>
              <a:t>they</a:t>
            </a:r>
            <a:r>
              <a:rPr lang="de-DE" sz="2200" u="sng" dirty="0"/>
              <a:t> </a:t>
            </a:r>
            <a:r>
              <a:rPr lang="de-DE" sz="2200" u="sng" dirty="0" err="1"/>
              <a:t>should</a:t>
            </a:r>
            <a:r>
              <a:rPr lang="de-DE" sz="2200" u="sng" dirty="0"/>
              <a:t> </a:t>
            </a:r>
            <a:r>
              <a:rPr lang="de-DE" sz="2200" u="sng" dirty="0" err="1"/>
              <a:t>have</a:t>
            </a:r>
            <a:r>
              <a:rPr lang="de-DE" sz="2200" u="sng" dirty="0"/>
              <a:t> </a:t>
            </a:r>
            <a:r>
              <a:rPr lang="de-DE" sz="2200" u="sng" dirty="0" err="1"/>
              <a:t>been</a:t>
            </a:r>
            <a:r>
              <a:rPr lang="de-DE" sz="2200" dirty="0"/>
              <a:t>: Remuneration </a:t>
            </a:r>
            <a:r>
              <a:rPr lang="de-DE" sz="2200" dirty="0" err="1"/>
              <a:t>lower</a:t>
            </a:r>
            <a:r>
              <a:rPr lang="de-DE" sz="2200" dirty="0"/>
              <a:t> </a:t>
            </a:r>
            <a:r>
              <a:rPr lang="de-DE" sz="2200" dirty="0" err="1"/>
              <a:t>than</a:t>
            </a:r>
            <a:r>
              <a:rPr lang="de-DE" sz="2200" dirty="0"/>
              <a:t> minimal wage, </a:t>
            </a:r>
            <a:r>
              <a:rPr lang="de-DE" sz="2200" dirty="0" err="1"/>
              <a:t>no</a:t>
            </a:r>
            <a:r>
              <a:rPr lang="de-DE" sz="2200" dirty="0"/>
              <a:t> </a:t>
            </a:r>
            <a:r>
              <a:rPr lang="de-DE" sz="2200" dirty="0" err="1"/>
              <a:t>benefits</a:t>
            </a:r>
            <a:r>
              <a:rPr lang="de-DE" sz="2200" dirty="0"/>
              <a:t>, </a:t>
            </a:r>
            <a:r>
              <a:rPr lang="de-DE" sz="2200" dirty="0" err="1"/>
              <a:t>unpredictability</a:t>
            </a:r>
            <a:r>
              <a:rPr lang="de-DE" sz="2200" dirty="0"/>
              <a:t> </a:t>
            </a:r>
            <a:r>
              <a:rPr lang="de-DE" sz="2200" dirty="0" err="1"/>
              <a:t>of</a:t>
            </a:r>
            <a:r>
              <a:rPr lang="de-DE" sz="2200" dirty="0"/>
              <a:t> </a:t>
            </a:r>
            <a:r>
              <a:rPr lang="de-DE" sz="2200" dirty="0" err="1"/>
              <a:t>work</a:t>
            </a:r>
            <a:r>
              <a:rPr lang="de-DE" sz="2200" dirty="0"/>
              <a:t> </a:t>
            </a:r>
            <a:r>
              <a:rPr lang="de-DE" sz="2200" dirty="0" err="1"/>
              <a:t>availability</a:t>
            </a:r>
            <a:r>
              <a:rPr lang="de-DE" sz="2200" dirty="0"/>
              <a:t> and </a:t>
            </a:r>
            <a:r>
              <a:rPr lang="de-DE" sz="2200" dirty="0" err="1"/>
              <a:t>income</a:t>
            </a:r>
            <a:endParaRPr lang="de-DE" sz="2200" dirty="0"/>
          </a:p>
          <a:p>
            <a:r>
              <a:rPr lang="de-DE" sz="2200" u="sng" dirty="0"/>
              <a:t>Power differential and </a:t>
            </a:r>
            <a:r>
              <a:rPr lang="de-DE" sz="2200" u="sng" dirty="0" err="1"/>
              <a:t>domination</a:t>
            </a:r>
            <a:r>
              <a:rPr lang="de-DE" sz="2200" dirty="0"/>
              <a:t>: </a:t>
            </a:r>
            <a:r>
              <a:rPr lang="de-DE" sz="2200" dirty="0" err="1"/>
              <a:t>Opacity</a:t>
            </a:r>
            <a:r>
              <a:rPr lang="de-DE" sz="2200" dirty="0"/>
              <a:t> </a:t>
            </a:r>
            <a:r>
              <a:rPr lang="de-DE" sz="2200" dirty="0" err="1"/>
              <a:t>of</a:t>
            </a:r>
            <a:r>
              <a:rPr lang="de-DE" sz="2200" dirty="0"/>
              <a:t> </a:t>
            </a:r>
            <a:r>
              <a:rPr lang="de-DE" sz="2200" dirty="0" err="1"/>
              <a:t>allocation</a:t>
            </a:r>
            <a:r>
              <a:rPr lang="de-DE" sz="2200" dirty="0"/>
              <a:t> </a:t>
            </a:r>
            <a:r>
              <a:rPr lang="de-DE" sz="2200" dirty="0" err="1"/>
              <a:t>systems</a:t>
            </a:r>
            <a:r>
              <a:rPr lang="de-DE" sz="2200" dirty="0"/>
              <a:t>, </a:t>
            </a:r>
            <a:r>
              <a:rPr lang="de-DE" sz="2200" dirty="0" err="1"/>
              <a:t>no</a:t>
            </a:r>
            <a:r>
              <a:rPr lang="de-DE" sz="2200" dirty="0"/>
              <a:t> </a:t>
            </a:r>
            <a:r>
              <a:rPr lang="de-DE" sz="2200" dirty="0" err="1"/>
              <a:t>rights</a:t>
            </a:r>
            <a:r>
              <a:rPr lang="de-DE" sz="2200" dirty="0"/>
              <a:t> </a:t>
            </a:r>
            <a:r>
              <a:rPr lang="de-DE" sz="2200" dirty="0" err="1"/>
              <a:t>of</a:t>
            </a:r>
            <a:r>
              <a:rPr lang="de-DE" sz="2200" dirty="0"/>
              <a:t> </a:t>
            </a:r>
            <a:r>
              <a:rPr lang="de-DE" sz="2200" dirty="0" err="1"/>
              <a:t>correction</a:t>
            </a:r>
            <a:r>
              <a:rPr lang="de-DE" sz="2200" dirty="0"/>
              <a:t> </a:t>
            </a:r>
            <a:r>
              <a:rPr lang="de-DE" sz="2200" dirty="0" err="1"/>
              <a:t>or</a:t>
            </a:r>
            <a:r>
              <a:rPr lang="de-DE" sz="2200" dirty="0"/>
              <a:t> </a:t>
            </a:r>
            <a:r>
              <a:rPr lang="de-DE" sz="2200" dirty="0" err="1"/>
              <a:t>response</a:t>
            </a:r>
            <a:r>
              <a:rPr lang="de-DE" sz="2200" dirty="0"/>
              <a:t>, </a:t>
            </a:r>
            <a:r>
              <a:rPr lang="en-IE" sz="2200" dirty="0"/>
              <a:t>unpredictable and unaccountable sanctions, unilateral responsibilities</a:t>
            </a:r>
          </a:p>
          <a:p>
            <a:r>
              <a:rPr lang="en-IE" sz="2200" u="sng" dirty="0"/>
              <a:t>Structural exploitation</a:t>
            </a:r>
            <a:r>
              <a:rPr lang="en-IE" sz="2200" dirty="0"/>
              <a:t>: Limited freedom to move labour elsewhere, largely comparable conditions across platform</a:t>
            </a:r>
          </a:p>
          <a:p>
            <a:endParaRPr lang="en-IE" dirty="0"/>
          </a:p>
          <a:p>
            <a:endParaRPr lang="en-IE" dirty="0"/>
          </a:p>
        </p:txBody>
      </p:sp>
      <p:pic>
        <p:nvPicPr>
          <p:cNvPr id="5" name="Picture 4">
            <a:extLst>
              <a:ext uri="{FF2B5EF4-FFF2-40B4-BE49-F238E27FC236}">
                <a16:creationId xmlns:a16="http://schemas.microsoft.com/office/drawing/2014/main" id="{D6E4444C-4BA7-40F7-A05F-BF2BBDEBFD90}"/>
              </a:ext>
            </a:extLst>
          </p:cNvPr>
          <p:cNvPicPr>
            <a:picLocks noChangeAspect="1"/>
          </p:cNvPicPr>
          <p:nvPr/>
        </p:nvPicPr>
        <p:blipFill>
          <a:blip r:embed="rId2"/>
          <a:stretch>
            <a:fillRect/>
          </a:stretch>
        </p:blipFill>
        <p:spPr>
          <a:xfrm>
            <a:off x="6899949" y="2425607"/>
            <a:ext cx="4748106" cy="2670810"/>
          </a:xfrm>
          <a:prstGeom prst="rect">
            <a:avLst/>
          </a:prstGeom>
        </p:spPr>
      </p:pic>
    </p:spTree>
    <p:extLst>
      <p:ext uri="{BB962C8B-B14F-4D97-AF65-F5344CB8AC3E}">
        <p14:creationId xmlns:p14="http://schemas.microsoft.com/office/powerpoint/2010/main" val="954294577"/>
      </p:ext>
    </p:extLst>
  </p:cSld>
  <p:clrMapOvr>
    <a:masterClrMapping/>
  </p:clrMapOvr>
  <mc:AlternateContent xmlns:mc="http://schemas.openxmlformats.org/markup-compatibility/2006" xmlns:p14="http://schemas.microsoft.com/office/powerpoint/2010/main">
    <mc:Choice Requires="p14">
      <p:transition spd="slow" p14:dur="2000" advTm="234212"/>
    </mc:Choice>
    <mc:Fallback xmlns="">
      <p:transition spd="slow" advTm="234212"/>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8C6802-61D8-4630-BECA-82C9FA9ECA56}"/>
              </a:ext>
            </a:extLst>
          </p:cNvPr>
          <p:cNvPicPr>
            <a:picLocks noChangeAspect="1"/>
          </p:cNvPicPr>
          <p:nvPr/>
        </p:nvPicPr>
        <p:blipFill rotWithShape="1">
          <a:blip r:embed="rId2"/>
          <a:srcRect r="22891"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Title 3">
            <a:extLst>
              <a:ext uri="{FF2B5EF4-FFF2-40B4-BE49-F238E27FC236}">
                <a16:creationId xmlns:a16="http://schemas.microsoft.com/office/drawing/2014/main" id="{DC7204FB-0F7F-418B-8F11-3C26C05937D3}"/>
              </a:ext>
            </a:extLst>
          </p:cNvPr>
          <p:cNvSpPr>
            <a:spLocks noGrp="1"/>
          </p:cNvSpPr>
          <p:nvPr>
            <p:ph type="ctrTitle"/>
          </p:nvPr>
        </p:nvSpPr>
        <p:spPr>
          <a:xfrm>
            <a:off x="668867" y="1678666"/>
            <a:ext cx="4088190" cy="2369093"/>
          </a:xfrm>
        </p:spPr>
        <p:txBody>
          <a:bodyPr>
            <a:normAutofit fontScale="90000"/>
          </a:bodyPr>
          <a:lstStyle/>
          <a:p>
            <a:r>
              <a:rPr lang="de-DE" sz="4400" dirty="0" smtClean="0"/>
              <a:t>Meaningful work in AI-assisted workplaces</a:t>
            </a:r>
            <a:endParaRPr lang="en-IE" sz="4400" dirty="0"/>
          </a:p>
        </p:txBody>
      </p:sp>
      <p:sp>
        <p:nvSpPr>
          <p:cNvPr id="5" name="Subtitle 4">
            <a:extLst>
              <a:ext uri="{FF2B5EF4-FFF2-40B4-BE49-F238E27FC236}">
                <a16:creationId xmlns:a16="http://schemas.microsoft.com/office/drawing/2014/main" id="{E4E32597-37DB-4D45-B82F-FFF98E2099A0}"/>
              </a:ext>
            </a:extLst>
          </p:cNvPr>
          <p:cNvSpPr>
            <a:spLocks noGrp="1"/>
          </p:cNvSpPr>
          <p:nvPr>
            <p:ph type="subTitle" idx="1"/>
          </p:nvPr>
        </p:nvSpPr>
        <p:spPr>
          <a:xfrm>
            <a:off x="677335" y="4050831"/>
            <a:ext cx="4079721" cy="1096901"/>
          </a:xfrm>
        </p:spPr>
        <p:txBody>
          <a:bodyPr>
            <a:normAutofit/>
          </a:bodyPr>
          <a:lstStyle/>
          <a:p>
            <a:endParaRPr lang="en-IE" sz="1600"/>
          </a:p>
        </p:txBody>
      </p:sp>
    </p:spTree>
    <p:extLst>
      <p:ext uri="{BB962C8B-B14F-4D97-AF65-F5344CB8AC3E}">
        <p14:creationId xmlns:p14="http://schemas.microsoft.com/office/powerpoint/2010/main" val="2099030903"/>
      </p:ext>
    </p:extLst>
  </p:cSld>
  <p:clrMapOvr>
    <a:masterClrMapping/>
  </p:clrMapOvr>
  <mc:AlternateContent xmlns:mc="http://schemas.openxmlformats.org/markup-compatibility/2006" xmlns:p14="http://schemas.microsoft.com/office/powerpoint/2010/main">
    <mc:Choice Requires="p14">
      <p:transition spd="slow" p14:dur="2000" advTm="15434"/>
    </mc:Choice>
    <mc:Fallback xmlns="">
      <p:transition spd="slow" advTm="15434"/>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405F4-CE1C-4F46-88A9-090D2230CCC9}"/>
              </a:ext>
            </a:extLst>
          </p:cNvPr>
          <p:cNvSpPr>
            <a:spLocks noGrp="1"/>
          </p:cNvSpPr>
          <p:nvPr>
            <p:ph type="title"/>
          </p:nvPr>
        </p:nvSpPr>
        <p:spPr>
          <a:xfrm>
            <a:off x="5536734" y="342309"/>
            <a:ext cx="3737268" cy="1320800"/>
          </a:xfrm>
        </p:spPr>
        <p:txBody>
          <a:bodyPr>
            <a:normAutofit/>
          </a:bodyPr>
          <a:lstStyle/>
          <a:p>
            <a:r>
              <a:rPr lang="de-DE" dirty="0" err="1"/>
              <a:t>Defining</a:t>
            </a:r>
            <a:r>
              <a:rPr lang="de-DE" dirty="0"/>
              <a:t> </a:t>
            </a:r>
            <a:r>
              <a:rPr lang="de-DE" dirty="0" err="1"/>
              <a:t>work</a:t>
            </a:r>
            <a:endParaRPr lang="en-IE" dirty="0"/>
          </a:p>
        </p:txBody>
      </p:sp>
      <p:sp>
        <p:nvSpPr>
          <p:cNvPr id="3" name="Content Placeholder 2">
            <a:extLst>
              <a:ext uri="{FF2B5EF4-FFF2-40B4-BE49-F238E27FC236}">
                <a16:creationId xmlns:a16="http://schemas.microsoft.com/office/drawing/2014/main" id="{9522EFEA-7781-463F-A4B1-EC7C0D281609}"/>
              </a:ext>
            </a:extLst>
          </p:cNvPr>
          <p:cNvSpPr>
            <a:spLocks noGrp="1"/>
          </p:cNvSpPr>
          <p:nvPr>
            <p:ph idx="1"/>
          </p:nvPr>
        </p:nvSpPr>
        <p:spPr>
          <a:xfrm>
            <a:off x="5209563" y="1350498"/>
            <a:ext cx="4064439" cy="4690865"/>
          </a:xfrm>
        </p:spPr>
        <p:txBody>
          <a:bodyPr>
            <a:normAutofit/>
          </a:bodyPr>
          <a:lstStyle/>
          <a:p>
            <a:r>
              <a:rPr lang="en-IE" sz="2200" dirty="0"/>
              <a:t>performance of an agreed set of tasks </a:t>
            </a:r>
          </a:p>
          <a:p>
            <a:r>
              <a:rPr lang="en-IE" sz="2200" dirty="0"/>
              <a:t>in exchange for payment</a:t>
            </a:r>
          </a:p>
          <a:p>
            <a:r>
              <a:rPr lang="en-IE" sz="2200" dirty="0"/>
              <a:t>regulated by a contract </a:t>
            </a:r>
          </a:p>
          <a:p>
            <a:r>
              <a:rPr lang="en-IE" sz="2200" dirty="0"/>
              <a:t>regulated by certain social norms</a:t>
            </a:r>
          </a:p>
          <a:p>
            <a:r>
              <a:rPr lang="en-IE" sz="2200" dirty="0"/>
              <a:t>significant part of waking hours may be spent on work</a:t>
            </a:r>
          </a:p>
        </p:txBody>
      </p:sp>
      <p:pic>
        <p:nvPicPr>
          <p:cNvPr id="4" name="Picture 3">
            <a:extLst>
              <a:ext uri="{FF2B5EF4-FFF2-40B4-BE49-F238E27FC236}">
                <a16:creationId xmlns:a16="http://schemas.microsoft.com/office/drawing/2014/main" id="{6395B187-9958-4641-B4D0-C67441DF1E00}"/>
              </a:ext>
            </a:extLst>
          </p:cNvPr>
          <p:cNvPicPr>
            <a:picLocks noChangeAspect="1"/>
          </p:cNvPicPr>
          <p:nvPr/>
        </p:nvPicPr>
        <p:blipFill rotWithShape="1">
          <a:blip r:embed="rId2"/>
          <a:srcRect l="49149" r="10731"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1989563058"/>
      </p:ext>
    </p:extLst>
  </p:cSld>
  <p:clrMapOvr>
    <a:masterClrMapping/>
  </p:clrMapOvr>
  <mc:AlternateContent xmlns:mc="http://schemas.openxmlformats.org/markup-compatibility/2006" xmlns:p14="http://schemas.microsoft.com/office/powerpoint/2010/main">
    <mc:Choice Requires="p14">
      <p:transition spd="slow" p14:dur="2000" advTm="62776"/>
    </mc:Choice>
    <mc:Fallback xmlns="">
      <p:transition spd="slow" advTm="62776"/>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FA115-4852-4B22-A2EF-AAAFF6DE1B33}"/>
              </a:ext>
            </a:extLst>
          </p:cNvPr>
          <p:cNvSpPr>
            <a:spLocks noGrp="1"/>
          </p:cNvSpPr>
          <p:nvPr>
            <p:ph type="title"/>
          </p:nvPr>
        </p:nvSpPr>
        <p:spPr>
          <a:xfrm>
            <a:off x="5394960" y="314178"/>
            <a:ext cx="4283612" cy="1320800"/>
          </a:xfrm>
        </p:spPr>
        <p:txBody>
          <a:bodyPr>
            <a:normAutofit/>
          </a:bodyPr>
          <a:lstStyle/>
          <a:p>
            <a:pPr>
              <a:lnSpc>
                <a:spcPct val="90000"/>
              </a:lnSpc>
            </a:pPr>
            <a:r>
              <a:rPr lang="de-DE" sz="2800" dirty="0"/>
              <a:t>Veltman (2016) on </a:t>
            </a:r>
            <a:r>
              <a:rPr lang="de-DE" sz="2800" dirty="0" err="1"/>
              <a:t>elements</a:t>
            </a:r>
            <a:r>
              <a:rPr lang="de-DE" sz="2800" dirty="0"/>
              <a:t> </a:t>
            </a:r>
            <a:r>
              <a:rPr lang="de-DE" sz="2800" dirty="0" err="1"/>
              <a:t>of</a:t>
            </a:r>
            <a:r>
              <a:rPr lang="de-DE" sz="2800" dirty="0"/>
              <a:t> </a:t>
            </a:r>
            <a:r>
              <a:rPr lang="de-DE" sz="2800" dirty="0" err="1"/>
              <a:t>meaningful</a:t>
            </a:r>
            <a:r>
              <a:rPr lang="de-DE" sz="2800" dirty="0"/>
              <a:t> </a:t>
            </a:r>
            <a:r>
              <a:rPr lang="de-DE" sz="2800" dirty="0" err="1"/>
              <a:t>work</a:t>
            </a:r>
            <a:endParaRPr lang="en-IE" sz="2800" dirty="0"/>
          </a:p>
        </p:txBody>
      </p:sp>
      <p:sp>
        <p:nvSpPr>
          <p:cNvPr id="3" name="Content Placeholder 2">
            <a:extLst>
              <a:ext uri="{FF2B5EF4-FFF2-40B4-BE49-F238E27FC236}">
                <a16:creationId xmlns:a16="http://schemas.microsoft.com/office/drawing/2014/main" id="{B084136F-FDC1-4B86-BB1C-E8D30F2EF6B2}"/>
              </a:ext>
            </a:extLst>
          </p:cNvPr>
          <p:cNvSpPr>
            <a:spLocks noGrp="1"/>
          </p:cNvSpPr>
          <p:nvPr>
            <p:ph idx="1"/>
          </p:nvPr>
        </p:nvSpPr>
        <p:spPr>
          <a:xfrm>
            <a:off x="5209563" y="1800665"/>
            <a:ext cx="4469009" cy="4743158"/>
          </a:xfrm>
        </p:spPr>
        <p:txBody>
          <a:bodyPr>
            <a:noAutofit/>
          </a:bodyPr>
          <a:lstStyle/>
          <a:p>
            <a:r>
              <a:rPr lang="de-DE" sz="2200" dirty="0" err="1"/>
              <a:t>Developing</a:t>
            </a:r>
            <a:r>
              <a:rPr lang="de-DE" sz="2200" dirty="0"/>
              <a:t> human </a:t>
            </a:r>
            <a:r>
              <a:rPr lang="de-DE" sz="2200" dirty="0" err="1"/>
              <a:t>capabilities</a:t>
            </a:r>
            <a:endParaRPr lang="de-DE" sz="2200" dirty="0"/>
          </a:p>
          <a:p>
            <a:r>
              <a:rPr lang="de-DE" sz="2200" dirty="0" err="1"/>
              <a:t>Supporting</a:t>
            </a:r>
            <a:r>
              <a:rPr lang="de-DE" sz="2200" dirty="0"/>
              <a:t> </a:t>
            </a:r>
            <a:r>
              <a:rPr lang="de-DE" sz="2200" dirty="0" err="1"/>
              <a:t>development</a:t>
            </a:r>
            <a:r>
              <a:rPr lang="de-DE" sz="2200" dirty="0"/>
              <a:t> and </a:t>
            </a:r>
            <a:r>
              <a:rPr lang="de-DE" sz="2200" dirty="0" err="1"/>
              <a:t>sustaining</a:t>
            </a:r>
            <a:r>
              <a:rPr lang="de-DE" sz="2200" dirty="0"/>
              <a:t> </a:t>
            </a:r>
            <a:r>
              <a:rPr lang="de-DE" sz="2200" dirty="0" err="1"/>
              <a:t>variety</a:t>
            </a:r>
            <a:r>
              <a:rPr lang="de-DE" sz="2200" dirty="0"/>
              <a:t> </a:t>
            </a:r>
            <a:r>
              <a:rPr lang="de-DE" sz="2200" dirty="0" err="1"/>
              <a:t>of</a:t>
            </a:r>
            <a:r>
              <a:rPr lang="de-DE" sz="2200" dirty="0"/>
              <a:t> </a:t>
            </a:r>
            <a:r>
              <a:rPr lang="de-DE" sz="2200" dirty="0" err="1"/>
              <a:t>virtues</a:t>
            </a:r>
            <a:endParaRPr lang="de-DE" sz="2200" dirty="0"/>
          </a:p>
          <a:p>
            <a:r>
              <a:rPr lang="de-DE" sz="2200" dirty="0"/>
              <a:t>Providing </a:t>
            </a:r>
            <a:r>
              <a:rPr lang="de-DE" sz="2200" dirty="0" err="1"/>
              <a:t>purpose</a:t>
            </a:r>
            <a:r>
              <a:rPr lang="de-DE" sz="2200" dirty="0"/>
              <a:t>, </a:t>
            </a:r>
            <a:r>
              <a:rPr lang="de-DE" sz="2200" dirty="0" err="1"/>
              <a:t>including</a:t>
            </a:r>
            <a:r>
              <a:rPr lang="de-DE" sz="2200" dirty="0"/>
              <a:t> social and interpersonal </a:t>
            </a:r>
            <a:r>
              <a:rPr lang="de-DE" sz="2200" dirty="0" err="1"/>
              <a:t>recognition</a:t>
            </a:r>
            <a:r>
              <a:rPr lang="de-DE" sz="2200" dirty="0"/>
              <a:t> and </a:t>
            </a:r>
            <a:r>
              <a:rPr lang="de-DE" sz="2200" dirty="0" err="1"/>
              <a:t>production</a:t>
            </a:r>
            <a:r>
              <a:rPr lang="de-DE" sz="2200" dirty="0"/>
              <a:t> </a:t>
            </a:r>
            <a:r>
              <a:rPr lang="de-DE" sz="2200" dirty="0" err="1"/>
              <a:t>of</a:t>
            </a:r>
            <a:r>
              <a:rPr lang="de-DE" sz="2200" dirty="0"/>
              <a:t> </a:t>
            </a:r>
            <a:r>
              <a:rPr lang="de-DE" sz="2200" dirty="0" err="1"/>
              <a:t>something</a:t>
            </a:r>
            <a:r>
              <a:rPr lang="de-DE" sz="2200" dirty="0"/>
              <a:t> </a:t>
            </a:r>
            <a:r>
              <a:rPr lang="de-DE" sz="2200" dirty="0" err="1"/>
              <a:t>of</a:t>
            </a:r>
            <a:r>
              <a:rPr lang="de-DE" sz="2200" dirty="0"/>
              <a:t> </a:t>
            </a:r>
            <a:r>
              <a:rPr lang="de-DE" sz="2200" dirty="0" err="1"/>
              <a:t>enduring</a:t>
            </a:r>
            <a:r>
              <a:rPr lang="de-DE" sz="2200" dirty="0"/>
              <a:t> </a:t>
            </a:r>
            <a:r>
              <a:rPr lang="de-DE" sz="2200" dirty="0" err="1"/>
              <a:t>value</a:t>
            </a:r>
            <a:endParaRPr lang="de-DE" sz="2200" dirty="0"/>
          </a:p>
          <a:p>
            <a:r>
              <a:rPr lang="de-DE" sz="2200" dirty="0" err="1"/>
              <a:t>Connecting</a:t>
            </a:r>
            <a:r>
              <a:rPr lang="de-DE" sz="2200" dirty="0"/>
              <a:t> </a:t>
            </a:r>
            <a:r>
              <a:rPr lang="de-DE" sz="2200" dirty="0" err="1"/>
              <a:t>worker</a:t>
            </a:r>
            <a:r>
              <a:rPr lang="de-DE" sz="2200" dirty="0"/>
              <a:t> </a:t>
            </a:r>
            <a:r>
              <a:rPr lang="de-DE" sz="2200" dirty="0" err="1"/>
              <a:t>to</a:t>
            </a:r>
            <a:r>
              <a:rPr lang="de-DE" sz="2200" dirty="0"/>
              <a:t> social </a:t>
            </a:r>
            <a:r>
              <a:rPr lang="de-DE" sz="2200" dirty="0" err="1"/>
              <a:t>or</a:t>
            </a:r>
            <a:r>
              <a:rPr lang="de-DE" sz="2200" dirty="0"/>
              <a:t> environmental </a:t>
            </a:r>
            <a:r>
              <a:rPr lang="de-DE" sz="2200" dirty="0" err="1"/>
              <a:t>contexts</a:t>
            </a:r>
            <a:r>
              <a:rPr lang="de-DE" sz="2200" dirty="0"/>
              <a:t> </a:t>
            </a:r>
            <a:r>
              <a:rPr lang="de-DE" sz="2200" dirty="0" err="1"/>
              <a:t>that</a:t>
            </a:r>
            <a:r>
              <a:rPr lang="de-DE" sz="2200" dirty="0"/>
              <a:t> </a:t>
            </a:r>
            <a:r>
              <a:rPr lang="de-DE" sz="2200" dirty="0" err="1"/>
              <a:t>they</a:t>
            </a:r>
            <a:r>
              <a:rPr lang="de-DE" sz="2200" dirty="0"/>
              <a:t> care </a:t>
            </a:r>
            <a:r>
              <a:rPr lang="de-DE" sz="2200" dirty="0" err="1"/>
              <a:t>about</a:t>
            </a:r>
            <a:r>
              <a:rPr lang="de-DE" sz="2200" dirty="0"/>
              <a:t> („</a:t>
            </a:r>
            <a:r>
              <a:rPr lang="de-DE" sz="2200" dirty="0" err="1"/>
              <a:t>something</a:t>
            </a:r>
            <a:r>
              <a:rPr lang="de-DE" sz="2200" dirty="0"/>
              <a:t> </a:t>
            </a:r>
            <a:r>
              <a:rPr lang="de-DE" sz="2200" dirty="0" err="1"/>
              <a:t>bigger</a:t>
            </a:r>
            <a:r>
              <a:rPr lang="de-DE" sz="2200" dirty="0"/>
              <a:t> </a:t>
            </a:r>
            <a:r>
              <a:rPr lang="de-DE" sz="2200" dirty="0" err="1"/>
              <a:t>than</a:t>
            </a:r>
            <a:r>
              <a:rPr lang="de-DE" sz="2200" dirty="0"/>
              <a:t> </a:t>
            </a:r>
            <a:r>
              <a:rPr lang="de-DE" sz="2200" dirty="0" err="1"/>
              <a:t>you</a:t>
            </a:r>
            <a:r>
              <a:rPr lang="de-DE" sz="2200" dirty="0"/>
              <a:t>“)</a:t>
            </a:r>
          </a:p>
          <a:p>
            <a:r>
              <a:rPr lang="de-DE" sz="2200" dirty="0"/>
              <a:t>(Gender and </a:t>
            </a:r>
            <a:r>
              <a:rPr lang="de-DE" sz="2200" dirty="0" err="1"/>
              <a:t>marginalisation</a:t>
            </a:r>
            <a:r>
              <a:rPr lang="de-DE" sz="2200" dirty="0"/>
              <a:t> </a:t>
            </a:r>
            <a:r>
              <a:rPr lang="de-DE" sz="2200" dirty="0" err="1"/>
              <a:t>as</a:t>
            </a:r>
            <a:r>
              <a:rPr lang="de-DE" sz="2200" dirty="0"/>
              <a:t> relevant </a:t>
            </a:r>
            <a:r>
              <a:rPr lang="de-DE" sz="2200" dirty="0" err="1"/>
              <a:t>features</a:t>
            </a:r>
            <a:r>
              <a:rPr lang="de-DE" sz="2200" dirty="0"/>
              <a:t>)</a:t>
            </a:r>
            <a:endParaRPr lang="en-IE" sz="2200" dirty="0"/>
          </a:p>
        </p:txBody>
      </p:sp>
      <p:pic>
        <p:nvPicPr>
          <p:cNvPr id="4" name="Picture 3">
            <a:extLst>
              <a:ext uri="{FF2B5EF4-FFF2-40B4-BE49-F238E27FC236}">
                <a16:creationId xmlns:a16="http://schemas.microsoft.com/office/drawing/2014/main" id="{AE1A9E55-2AB9-4594-A2F4-4052895DCC69}"/>
              </a:ext>
            </a:extLst>
          </p:cNvPr>
          <p:cNvPicPr>
            <a:picLocks noChangeAspect="1"/>
          </p:cNvPicPr>
          <p:nvPr/>
        </p:nvPicPr>
        <p:blipFill rotWithShape="1">
          <a:blip r:embed="rId2"/>
          <a:srcRect l="24878" r="22612"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601027370"/>
      </p:ext>
    </p:extLst>
  </p:cSld>
  <p:clrMapOvr>
    <a:masterClrMapping/>
  </p:clrMapOvr>
  <mc:AlternateContent xmlns:mc="http://schemas.openxmlformats.org/markup-compatibility/2006" xmlns:p14="http://schemas.microsoft.com/office/powerpoint/2010/main">
    <mc:Choice Requires="p14">
      <p:transition spd="slow" p14:dur="2000" advTm="294203"/>
    </mc:Choice>
    <mc:Fallback xmlns="">
      <p:transition spd="slow" advTm="294203"/>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52615-D912-47D4-A642-4D4E197B9F63}"/>
              </a:ext>
            </a:extLst>
          </p:cNvPr>
          <p:cNvSpPr>
            <a:spLocks noGrp="1"/>
          </p:cNvSpPr>
          <p:nvPr>
            <p:ph type="title"/>
          </p:nvPr>
        </p:nvSpPr>
        <p:spPr>
          <a:xfrm>
            <a:off x="677334" y="609600"/>
            <a:ext cx="8596668" cy="1320800"/>
          </a:xfrm>
        </p:spPr>
        <p:txBody>
          <a:bodyPr anchor="t">
            <a:normAutofit/>
          </a:bodyPr>
          <a:lstStyle/>
          <a:p>
            <a:r>
              <a:rPr lang="de-DE" dirty="0"/>
              <a:t>5 </a:t>
            </a:r>
            <a:r>
              <a:rPr lang="de-DE" dirty="0" err="1"/>
              <a:t>aspects</a:t>
            </a:r>
            <a:r>
              <a:rPr lang="de-DE" dirty="0"/>
              <a:t> </a:t>
            </a:r>
            <a:r>
              <a:rPr lang="de-DE" dirty="0" err="1"/>
              <a:t>of</a:t>
            </a:r>
            <a:r>
              <a:rPr lang="de-DE" dirty="0"/>
              <a:t> </a:t>
            </a:r>
            <a:r>
              <a:rPr lang="de-DE" dirty="0" err="1"/>
              <a:t>meaningful</a:t>
            </a:r>
            <a:r>
              <a:rPr lang="de-DE" dirty="0"/>
              <a:t> </a:t>
            </a:r>
            <a:r>
              <a:rPr lang="de-DE" dirty="0" err="1"/>
              <a:t>work</a:t>
            </a:r>
            <a:r>
              <a:rPr lang="de-DE" dirty="0"/>
              <a:t> (Smids et al. 2020)</a:t>
            </a:r>
            <a:endParaRPr lang="en-IE" dirty="0"/>
          </a:p>
        </p:txBody>
      </p:sp>
      <p:sp>
        <p:nvSpPr>
          <p:cNvPr id="3" name="Content Placeholder 2">
            <a:extLst>
              <a:ext uri="{FF2B5EF4-FFF2-40B4-BE49-F238E27FC236}">
                <a16:creationId xmlns:a16="http://schemas.microsoft.com/office/drawing/2014/main" id="{E25C3635-1AAD-46FD-A10F-7B839901156C}"/>
              </a:ext>
            </a:extLst>
          </p:cNvPr>
          <p:cNvSpPr>
            <a:spLocks noGrp="1"/>
          </p:cNvSpPr>
          <p:nvPr>
            <p:ph idx="1"/>
          </p:nvPr>
        </p:nvSpPr>
        <p:spPr>
          <a:xfrm>
            <a:off x="5317588" y="1674055"/>
            <a:ext cx="4839285" cy="4367307"/>
          </a:xfrm>
        </p:spPr>
        <p:txBody>
          <a:bodyPr>
            <a:normAutofit/>
          </a:bodyPr>
          <a:lstStyle/>
          <a:p>
            <a:r>
              <a:rPr lang="en-IE" sz="2200" dirty="0"/>
              <a:t>pursuing a purpose</a:t>
            </a:r>
          </a:p>
          <a:p>
            <a:r>
              <a:rPr lang="en-IE" sz="2200" dirty="0"/>
              <a:t>social relationships (mutual support, shared sense of agency)</a:t>
            </a:r>
          </a:p>
          <a:p>
            <a:r>
              <a:rPr lang="en-IE" sz="2200" dirty="0"/>
              <a:t>exercising skills and self-development (knowledge, social and technical skills)</a:t>
            </a:r>
          </a:p>
          <a:p>
            <a:r>
              <a:rPr lang="en-IE" sz="2200" dirty="0"/>
              <a:t>self-esteem and recognition (linked to achievements)</a:t>
            </a:r>
          </a:p>
          <a:p>
            <a:r>
              <a:rPr lang="en-IE" sz="2200" dirty="0"/>
              <a:t>Autonomy (shaping work – “job crafting”, making work-related decisions)</a:t>
            </a:r>
          </a:p>
        </p:txBody>
      </p:sp>
      <p:pic>
        <p:nvPicPr>
          <p:cNvPr id="4" name="Picture 3">
            <a:extLst>
              <a:ext uri="{FF2B5EF4-FFF2-40B4-BE49-F238E27FC236}">
                <a16:creationId xmlns:a16="http://schemas.microsoft.com/office/drawing/2014/main" id="{AD7CB6B5-FB6F-49BC-B458-6119F1861674}"/>
              </a:ext>
            </a:extLst>
          </p:cNvPr>
          <p:cNvPicPr>
            <a:picLocks noChangeAspect="1"/>
          </p:cNvPicPr>
          <p:nvPr/>
        </p:nvPicPr>
        <p:blipFill rotWithShape="1">
          <a:blip r:embed="rId2"/>
          <a:srcRect l="2198" r="7000" b="-1"/>
          <a:stretch/>
        </p:blipFill>
        <p:spPr>
          <a:xfrm>
            <a:off x="677335" y="2159331"/>
            <a:ext cx="4527712" cy="3241163"/>
          </a:xfrm>
          <a:prstGeom prst="rect">
            <a:avLst/>
          </a:prstGeom>
        </p:spPr>
      </p:pic>
    </p:spTree>
    <p:extLst>
      <p:ext uri="{BB962C8B-B14F-4D97-AF65-F5344CB8AC3E}">
        <p14:creationId xmlns:p14="http://schemas.microsoft.com/office/powerpoint/2010/main" val="2525528275"/>
      </p:ext>
    </p:extLst>
  </p:cSld>
  <p:clrMapOvr>
    <a:masterClrMapping/>
  </p:clrMapOvr>
  <mc:AlternateContent xmlns:mc="http://schemas.openxmlformats.org/markup-compatibility/2006" xmlns:p14="http://schemas.microsoft.com/office/powerpoint/2010/main">
    <mc:Choice Requires="p14">
      <p:transition spd="slow" p14:dur="2000" advTm="154660"/>
    </mc:Choice>
    <mc:Fallback xmlns="">
      <p:transition spd="slow" advTm="15466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AI allocation and measurement of work</a:t>
            </a:r>
            <a:endParaRPr lang="en-IE" dirty="0"/>
          </a:p>
        </p:txBody>
      </p:sp>
      <p:sp>
        <p:nvSpPr>
          <p:cNvPr id="3" name="Content Placeholder 2"/>
          <p:cNvSpPr>
            <a:spLocks noGrp="1"/>
          </p:cNvSpPr>
          <p:nvPr>
            <p:ph idx="1"/>
          </p:nvPr>
        </p:nvSpPr>
        <p:spPr>
          <a:xfrm>
            <a:off x="677334" y="2160589"/>
            <a:ext cx="7924799" cy="3880773"/>
          </a:xfrm>
        </p:spPr>
        <p:txBody>
          <a:bodyPr/>
          <a:lstStyle/>
          <a:p>
            <a:r>
              <a:rPr lang="en-IE" dirty="0" smtClean="0"/>
              <a:t>Allocating tasks to suitable workers</a:t>
            </a:r>
          </a:p>
          <a:p>
            <a:r>
              <a:rPr lang="en-IE" dirty="0" smtClean="0"/>
              <a:t>Optimising overall work flows and effectiveness</a:t>
            </a:r>
          </a:p>
          <a:p>
            <a:r>
              <a:rPr lang="en-IE" dirty="0" smtClean="0"/>
              <a:t>Facilitated through various parameters for </a:t>
            </a:r>
            <a:r>
              <a:rPr lang="en-IE" dirty="0" err="1" smtClean="0"/>
              <a:t>incentivisation</a:t>
            </a:r>
            <a:endParaRPr lang="en-IE" dirty="0" smtClean="0"/>
          </a:p>
          <a:p>
            <a:r>
              <a:rPr lang="en-IE" dirty="0" smtClean="0"/>
              <a:t>Measuring various output parameters and match to system requirements</a:t>
            </a:r>
          </a:p>
          <a:p>
            <a:r>
              <a:rPr lang="en-IE" dirty="0" smtClean="0"/>
              <a:t>Example: optimised task schedule for “pickers” in Amazon Warehouses, management of drivers on Uber to meet fluctuating demand</a:t>
            </a:r>
          </a:p>
          <a:p>
            <a:r>
              <a:rPr lang="en-IE" dirty="0" smtClean="0"/>
              <a:t>Most prominently in specific work allocation on online service platforms</a:t>
            </a:r>
            <a:endParaRPr lang="en-IE" dirty="0"/>
          </a:p>
        </p:txBody>
      </p:sp>
      <p:pic>
        <p:nvPicPr>
          <p:cNvPr id="5" name="Picture 4"/>
          <p:cNvPicPr>
            <a:picLocks noChangeAspect="1"/>
          </p:cNvPicPr>
          <p:nvPr/>
        </p:nvPicPr>
        <p:blipFill>
          <a:blip r:embed="rId2"/>
          <a:stretch>
            <a:fillRect/>
          </a:stretch>
        </p:blipFill>
        <p:spPr>
          <a:xfrm>
            <a:off x="8776460" y="2160589"/>
            <a:ext cx="2873674" cy="2873674"/>
          </a:xfrm>
          <a:prstGeom prst="rect">
            <a:avLst/>
          </a:prstGeom>
        </p:spPr>
      </p:pic>
    </p:spTree>
    <p:extLst>
      <p:ext uri="{BB962C8B-B14F-4D97-AF65-F5344CB8AC3E}">
        <p14:creationId xmlns:p14="http://schemas.microsoft.com/office/powerpoint/2010/main" val="2129763714"/>
      </p:ext>
    </p:extLst>
  </p:cSld>
  <p:clrMapOvr>
    <a:masterClrMapping/>
  </p:clrMapOvr>
  <mc:AlternateContent xmlns:mc="http://schemas.openxmlformats.org/markup-compatibility/2006" xmlns:p14="http://schemas.microsoft.com/office/powerpoint/2010/main">
    <mc:Choice Requires="p14">
      <p:transition spd="slow" p14:dur="2000" advTm="154655"/>
    </mc:Choice>
    <mc:Fallback xmlns="">
      <p:transition spd="slow" advTm="154655"/>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E811C-F191-4178-8ADE-8581F88D0834}"/>
              </a:ext>
            </a:extLst>
          </p:cNvPr>
          <p:cNvSpPr>
            <a:spLocks noGrp="1"/>
          </p:cNvSpPr>
          <p:nvPr>
            <p:ph type="title"/>
          </p:nvPr>
        </p:nvSpPr>
        <p:spPr>
          <a:xfrm>
            <a:off x="677334" y="609600"/>
            <a:ext cx="8596668" cy="1320800"/>
          </a:xfrm>
        </p:spPr>
        <p:txBody>
          <a:bodyPr anchor="t">
            <a:normAutofit/>
          </a:bodyPr>
          <a:lstStyle/>
          <a:p>
            <a:r>
              <a:rPr lang="de-DE" dirty="0" smtClean="0"/>
              <a:t>AI/robots </a:t>
            </a:r>
            <a:r>
              <a:rPr lang="de-DE" dirty="0"/>
              <a:t>and purpose</a:t>
            </a:r>
            <a:endParaRPr lang="en-IE" dirty="0"/>
          </a:p>
        </p:txBody>
      </p:sp>
      <p:sp>
        <p:nvSpPr>
          <p:cNvPr id="3" name="Content Placeholder 2">
            <a:extLst>
              <a:ext uri="{FF2B5EF4-FFF2-40B4-BE49-F238E27FC236}">
                <a16:creationId xmlns:a16="http://schemas.microsoft.com/office/drawing/2014/main" id="{BE8E0739-42D5-4B74-8D87-C2EF2472E4DB}"/>
              </a:ext>
            </a:extLst>
          </p:cNvPr>
          <p:cNvSpPr>
            <a:spLocks noGrp="1"/>
          </p:cNvSpPr>
          <p:nvPr>
            <p:ph idx="1"/>
          </p:nvPr>
        </p:nvSpPr>
        <p:spPr>
          <a:xfrm>
            <a:off x="4399090" y="1786603"/>
            <a:ext cx="5574904" cy="5064368"/>
          </a:xfrm>
        </p:spPr>
        <p:txBody>
          <a:bodyPr>
            <a:normAutofit/>
          </a:bodyPr>
          <a:lstStyle/>
          <a:p>
            <a:pPr>
              <a:lnSpc>
                <a:spcPct val="90000"/>
              </a:lnSpc>
            </a:pPr>
            <a:r>
              <a:rPr lang="de-DE" sz="2200" u="sng" dirty="0" err="1"/>
              <a:t>Threat</a:t>
            </a:r>
            <a:r>
              <a:rPr lang="de-DE" sz="2200" dirty="0"/>
              <a:t>: </a:t>
            </a:r>
            <a:r>
              <a:rPr lang="de-DE" sz="2200" dirty="0" err="1"/>
              <a:t>if</a:t>
            </a:r>
            <a:r>
              <a:rPr lang="de-DE" sz="2200" dirty="0"/>
              <a:t> AI/</a:t>
            </a:r>
            <a:r>
              <a:rPr lang="de-DE" sz="2200" dirty="0" err="1"/>
              <a:t>robots</a:t>
            </a:r>
            <a:r>
              <a:rPr lang="de-DE" sz="2200" dirty="0"/>
              <a:t> </a:t>
            </a:r>
            <a:r>
              <a:rPr lang="de-DE" sz="2200" dirty="0" err="1"/>
              <a:t>take</a:t>
            </a:r>
            <a:r>
              <a:rPr lang="de-DE" sz="2200" dirty="0"/>
              <a:t> </a:t>
            </a:r>
            <a:r>
              <a:rPr lang="de-DE" sz="2200" dirty="0" err="1"/>
              <a:t>over</a:t>
            </a:r>
            <a:r>
              <a:rPr lang="de-DE" sz="2200" dirty="0"/>
              <a:t> </a:t>
            </a:r>
            <a:r>
              <a:rPr lang="de-DE" sz="2200" dirty="0" err="1"/>
              <a:t>the</a:t>
            </a:r>
            <a:r>
              <a:rPr lang="de-DE" sz="2200" dirty="0"/>
              <a:t> </a:t>
            </a:r>
            <a:r>
              <a:rPr lang="de-DE" sz="2200" dirty="0" err="1"/>
              <a:t>most</a:t>
            </a:r>
            <a:r>
              <a:rPr lang="de-DE" sz="2200" dirty="0"/>
              <a:t> </a:t>
            </a:r>
            <a:r>
              <a:rPr lang="de-DE" sz="2200" dirty="0" err="1"/>
              <a:t>challenging</a:t>
            </a:r>
            <a:r>
              <a:rPr lang="de-DE" sz="2200" dirty="0"/>
              <a:t> </a:t>
            </a:r>
            <a:r>
              <a:rPr lang="de-DE" sz="2200" dirty="0" err="1"/>
              <a:t>tasks</a:t>
            </a:r>
            <a:r>
              <a:rPr lang="de-DE" sz="2200" dirty="0"/>
              <a:t>, </a:t>
            </a:r>
            <a:r>
              <a:rPr lang="de-DE" sz="2200" dirty="0" err="1"/>
              <a:t>there</a:t>
            </a:r>
            <a:r>
              <a:rPr lang="de-DE" sz="2200" dirty="0"/>
              <a:t> </a:t>
            </a:r>
            <a:r>
              <a:rPr lang="de-DE" sz="2200" dirty="0" err="1"/>
              <a:t>may</a:t>
            </a:r>
            <a:r>
              <a:rPr lang="de-DE" sz="2200" dirty="0"/>
              <a:t> </a:t>
            </a:r>
            <a:r>
              <a:rPr lang="de-DE" sz="2200" dirty="0" err="1"/>
              <a:t>be</a:t>
            </a:r>
            <a:r>
              <a:rPr lang="de-DE" sz="2200" dirty="0"/>
              <a:t> </a:t>
            </a:r>
            <a:r>
              <a:rPr lang="de-DE" sz="2200" dirty="0" err="1"/>
              <a:t>loss</a:t>
            </a:r>
            <a:r>
              <a:rPr lang="de-DE" sz="2200" dirty="0"/>
              <a:t> </a:t>
            </a:r>
            <a:r>
              <a:rPr lang="de-DE" sz="2200" dirty="0" err="1"/>
              <a:t>of</a:t>
            </a:r>
            <a:r>
              <a:rPr lang="de-DE" sz="2200" dirty="0"/>
              <a:t> </a:t>
            </a:r>
            <a:r>
              <a:rPr lang="de-DE" sz="2200" dirty="0" err="1"/>
              <a:t>purpose</a:t>
            </a:r>
            <a:r>
              <a:rPr lang="de-DE" sz="2200" dirty="0"/>
              <a:t> (e.g. AI-</a:t>
            </a:r>
            <a:r>
              <a:rPr lang="de-DE" sz="2200" dirty="0" err="1"/>
              <a:t>aided</a:t>
            </a:r>
            <a:r>
              <a:rPr lang="de-DE" sz="2200" dirty="0"/>
              <a:t> </a:t>
            </a:r>
            <a:r>
              <a:rPr lang="de-DE" sz="2200" dirty="0" err="1"/>
              <a:t>radiographers</a:t>
            </a:r>
            <a:r>
              <a:rPr lang="de-DE" sz="2200" dirty="0"/>
              <a:t> </a:t>
            </a:r>
            <a:r>
              <a:rPr lang="de-DE" sz="2200" dirty="0" err="1"/>
              <a:t>with</a:t>
            </a:r>
            <a:r>
              <a:rPr lang="de-DE" sz="2200" dirty="0"/>
              <a:t> </a:t>
            </a:r>
            <a:r>
              <a:rPr lang="de-DE" sz="2200" dirty="0" err="1"/>
              <a:t>decreasing</a:t>
            </a:r>
            <a:r>
              <a:rPr lang="de-DE" sz="2200" dirty="0"/>
              <a:t> </a:t>
            </a:r>
            <a:r>
              <a:rPr lang="de-DE" sz="2200" dirty="0" err="1"/>
              <a:t>contributions</a:t>
            </a:r>
            <a:r>
              <a:rPr lang="de-DE" sz="2200" dirty="0"/>
              <a:t> </a:t>
            </a:r>
            <a:r>
              <a:rPr lang="de-DE" sz="2200" dirty="0" err="1"/>
              <a:t>to</a:t>
            </a:r>
            <a:r>
              <a:rPr lang="de-DE" sz="2200" dirty="0"/>
              <a:t> </a:t>
            </a:r>
            <a:r>
              <a:rPr lang="de-DE" sz="2200" dirty="0" err="1"/>
              <a:t>helping</a:t>
            </a:r>
            <a:r>
              <a:rPr lang="de-DE" sz="2200" dirty="0"/>
              <a:t> </a:t>
            </a:r>
            <a:r>
              <a:rPr lang="de-DE" sz="2200" dirty="0" err="1"/>
              <a:t>patient</a:t>
            </a:r>
            <a:r>
              <a:rPr lang="de-DE" sz="2200" dirty="0"/>
              <a:t>)</a:t>
            </a:r>
          </a:p>
          <a:p>
            <a:pPr>
              <a:lnSpc>
                <a:spcPct val="90000"/>
              </a:lnSpc>
            </a:pPr>
            <a:r>
              <a:rPr lang="de-DE" sz="2200" u="sng" dirty="0" err="1"/>
              <a:t>Opportunity</a:t>
            </a:r>
            <a:r>
              <a:rPr lang="de-DE" sz="2200" dirty="0"/>
              <a:t>: </a:t>
            </a:r>
            <a:r>
              <a:rPr lang="de-DE" sz="2200" dirty="0" err="1"/>
              <a:t>worker</a:t>
            </a:r>
            <a:r>
              <a:rPr lang="de-DE" sz="2200" dirty="0"/>
              <a:t> </a:t>
            </a:r>
            <a:r>
              <a:rPr lang="de-DE" sz="2200" dirty="0" err="1"/>
              <a:t>may</a:t>
            </a:r>
            <a:r>
              <a:rPr lang="de-DE" sz="2200" dirty="0"/>
              <a:t> </a:t>
            </a:r>
            <a:r>
              <a:rPr lang="de-DE" sz="2200" dirty="0" err="1"/>
              <a:t>perceive</a:t>
            </a:r>
            <a:r>
              <a:rPr lang="de-DE" sz="2200" dirty="0"/>
              <a:t> </a:t>
            </a:r>
            <a:r>
              <a:rPr lang="de-DE" sz="2200" dirty="0" err="1"/>
              <a:t>themselves</a:t>
            </a:r>
            <a:r>
              <a:rPr lang="de-DE" sz="2200" dirty="0"/>
              <a:t> </a:t>
            </a:r>
            <a:r>
              <a:rPr lang="de-DE" sz="2200" dirty="0" err="1"/>
              <a:t>as</a:t>
            </a:r>
            <a:r>
              <a:rPr lang="de-DE" sz="2200" dirty="0"/>
              <a:t> </a:t>
            </a:r>
            <a:r>
              <a:rPr lang="de-DE" sz="2200" dirty="0" err="1"/>
              <a:t>part</a:t>
            </a:r>
            <a:r>
              <a:rPr lang="de-DE" sz="2200" dirty="0"/>
              <a:t> </a:t>
            </a:r>
            <a:r>
              <a:rPr lang="de-DE" sz="2200" dirty="0" err="1"/>
              <a:t>of</a:t>
            </a:r>
            <a:r>
              <a:rPr lang="de-DE" sz="2200" dirty="0"/>
              <a:t> an „AI-human </a:t>
            </a:r>
            <a:r>
              <a:rPr lang="de-DE" sz="2200" dirty="0" err="1"/>
              <a:t>team</a:t>
            </a:r>
            <a:r>
              <a:rPr lang="de-DE" sz="2200" dirty="0"/>
              <a:t>“ </a:t>
            </a:r>
            <a:r>
              <a:rPr lang="de-DE" sz="2200" dirty="0" err="1"/>
              <a:t>where</a:t>
            </a:r>
            <a:r>
              <a:rPr lang="de-DE" sz="2200" dirty="0"/>
              <a:t> </a:t>
            </a:r>
            <a:r>
              <a:rPr lang="de-DE" sz="2200" dirty="0" err="1"/>
              <a:t>distinctly</a:t>
            </a:r>
            <a:r>
              <a:rPr lang="de-DE" sz="2200" dirty="0"/>
              <a:t> human </a:t>
            </a:r>
            <a:r>
              <a:rPr lang="de-DE" sz="2200" dirty="0" err="1"/>
              <a:t>elements</a:t>
            </a:r>
            <a:r>
              <a:rPr lang="de-DE" sz="2200" dirty="0"/>
              <a:t> </a:t>
            </a:r>
            <a:r>
              <a:rPr lang="de-DE" sz="2200" dirty="0" err="1"/>
              <a:t>remain</a:t>
            </a:r>
            <a:r>
              <a:rPr lang="de-DE" sz="2200" dirty="0"/>
              <a:t>, and </a:t>
            </a:r>
            <a:r>
              <a:rPr lang="de-DE" sz="2200" dirty="0" err="1"/>
              <a:t>take</a:t>
            </a:r>
            <a:r>
              <a:rPr lang="de-DE" sz="2200" dirty="0"/>
              <a:t> </a:t>
            </a:r>
            <a:r>
              <a:rPr lang="de-DE" sz="2200" dirty="0" err="1"/>
              <a:t>pride</a:t>
            </a:r>
            <a:r>
              <a:rPr lang="de-DE" sz="2200" dirty="0"/>
              <a:t> in </a:t>
            </a:r>
            <a:r>
              <a:rPr lang="de-DE" sz="2200" dirty="0" err="1"/>
              <a:t>improved</a:t>
            </a:r>
            <a:r>
              <a:rPr lang="de-DE" sz="2200" dirty="0"/>
              <a:t> </a:t>
            </a:r>
            <a:r>
              <a:rPr lang="de-DE" sz="2200" dirty="0" err="1"/>
              <a:t>performance</a:t>
            </a:r>
            <a:r>
              <a:rPr lang="de-DE" sz="2200" dirty="0"/>
              <a:t> </a:t>
            </a:r>
            <a:r>
              <a:rPr lang="de-DE" sz="2200" dirty="0" err="1"/>
              <a:t>of</a:t>
            </a:r>
            <a:r>
              <a:rPr lang="de-DE" sz="2200" dirty="0"/>
              <a:t> </a:t>
            </a:r>
            <a:r>
              <a:rPr lang="de-DE" sz="2200" dirty="0" err="1"/>
              <a:t>the</a:t>
            </a:r>
            <a:r>
              <a:rPr lang="de-DE" sz="2200" dirty="0"/>
              <a:t> </a:t>
            </a:r>
            <a:r>
              <a:rPr lang="de-DE" sz="2200" dirty="0" err="1"/>
              <a:t>team</a:t>
            </a:r>
            <a:r>
              <a:rPr lang="de-DE" sz="2200" dirty="0"/>
              <a:t>, e.g. due </a:t>
            </a:r>
            <a:r>
              <a:rPr lang="de-DE" sz="2200" dirty="0" err="1"/>
              <a:t>to</a:t>
            </a:r>
            <a:r>
              <a:rPr lang="de-DE" sz="2200" dirty="0"/>
              <a:t> </a:t>
            </a:r>
            <a:r>
              <a:rPr lang="de-DE" sz="2200" dirty="0" err="1"/>
              <a:t>correcting</a:t>
            </a:r>
            <a:r>
              <a:rPr lang="de-DE" sz="2200" dirty="0"/>
              <a:t> </a:t>
            </a:r>
            <a:r>
              <a:rPr lang="de-DE" sz="2200" dirty="0" err="1"/>
              <a:t>each</a:t>
            </a:r>
            <a:r>
              <a:rPr lang="de-DE" sz="2200" dirty="0"/>
              <a:t> </a:t>
            </a:r>
            <a:r>
              <a:rPr lang="de-DE" sz="2200" dirty="0" err="1"/>
              <a:t>others</a:t>
            </a:r>
            <a:r>
              <a:rPr lang="de-DE" sz="2200" dirty="0"/>
              <a:t>‘ </a:t>
            </a:r>
            <a:r>
              <a:rPr lang="de-DE" sz="2200" dirty="0" err="1"/>
              <a:t>errors</a:t>
            </a:r>
            <a:endParaRPr lang="de-DE" sz="2200" dirty="0"/>
          </a:p>
          <a:p>
            <a:pPr>
              <a:lnSpc>
                <a:spcPct val="90000"/>
              </a:lnSpc>
            </a:pPr>
            <a:r>
              <a:rPr lang="de-DE" sz="2200" dirty="0" err="1"/>
              <a:t>Especially</a:t>
            </a:r>
            <a:r>
              <a:rPr lang="de-DE" sz="2200" dirty="0"/>
              <a:t> </a:t>
            </a:r>
            <a:r>
              <a:rPr lang="de-DE" sz="2200" dirty="0" err="1"/>
              <a:t>if</a:t>
            </a:r>
            <a:r>
              <a:rPr lang="de-DE" sz="2200" dirty="0"/>
              <a:t> </a:t>
            </a:r>
            <a:r>
              <a:rPr lang="de-DE" sz="2200" dirty="0" err="1"/>
              <a:t>assistance</a:t>
            </a:r>
            <a:r>
              <a:rPr lang="de-DE" sz="2200" dirty="0"/>
              <a:t> </a:t>
            </a:r>
            <a:r>
              <a:rPr lang="de-DE" sz="2200" dirty="0" err="1"/>
              <a:t>or</a:t>
            </a:r>
            <a:r>
              <a:rPr lang="de-DE" sz="2200" dirty="0"/>
              <a:t> </a:t>
            </a:r>
            <a:r>
              <a:rPr lang="de-DE" sz="2200" dirty="0" err="1"/>
              <a:t>taking</a:t>
            </a:r>
            <a:r>
              <a:rPr lang="de-DE" sz="2200" dirty="0"/>
              <a:t> </a:t>
            </a:r>
            <a:r>
              <a:rPr lang="de-DE" sz="2200" dirty="0" err="1"/>
              <a:t>over</a:t>
            </a:r>
            <a:r>
              <a:rPr lang="de-DE" sz="2200" dirty="0"/>
              <a:t> </a:t>
            </a:r>
            <a:r>
              <a:rPr lang="de-DE" sz="2200" dirty="0" err="1"/>
              <a:t>boring</a:t>
            </a:r>
            <a:r>
              <a:rPr lang="de-DE" sz="2200" dirty="0"/>
              <a:t>, </a:t>
            </a:r>
            <a:r>
              <a:rPr lang="de-DE" sz="2200" dirty="0" err="1"/>
              <a:t>unpleasant</a:t>
            </a:r>
            <a:r>
              <a:rPr lang="de-DE" sz="2200" dirty="0"/>
              <a:t> </a:t>
            </a:r>
            <a:r>
              <a:rPr lang="de-DE" sz="2200" dirty="0" err="1"/>
              <a:t>elements</a:t>
            </a:r>
            <a:r>
              <a:rPr lang="de-DE" sz="2200" dirty="0"/>
              <a:t> </a:t>
            </a:r>
            <a:r>
              <a:rPr lang="de-DE" sz="2200" dirty="0" err="1"/>
              <a:t>of</a:t>
            </a:r>
            <a:r>
              <a:rPr lang="de-DE" sz="2200" dirty="0"/>
              <a:t> </a:t>
            </a:r>
            <a:r>
              <a:rPr lang="de-DE" sz="2200" dirty="0" err="1"/>
              <a:t>task</a:t>
            </a:r>
            <a:endParaRPr lang="de-DE" sz="2200" dirty="0"/>
          </a:p>
        </p:txBody>
      </p:sp>
      <p:pic>
        <p:nvPicPr>
          <p:cNvPr id="4" name="Picture 3">
            <a:extLst>
              <a:ext uri="{FF2B5EF4-FFF2-40B4-BE49-F238E27FC236}">
                <a16:creationId xmlns:a16="http://schemas.microsoft.com/office/drawing/2014/main" id="{57F83BB8-D11D-4155-B456-212DBE1E653F}"/>
              </a:ext>
            </a:extLst>
          </p:cNvPr>
          <p:cNvPicPr>
            <a:picLocks noChangeAspect="1"/>
          </p:cNvPicPr>
          <p:nvPr/>
        </p:nvPicPr>
        <p:blipFill rotWithShape="1">
          <a:blip r:embed="rId2"/>
          <a:srcRect r="7101" b="-2"/>
          <a:stretch/>
        </p:blipFill>
        <p:spPr>
          <a:xfrm>
            <a:off x="241236" y="1807634"/>
            <a:ext cx="4157854" cy="2976401"/>
          </a:xfrm>
          <a:prstGeom prst="rect">
            <a:avLst/>
          </a:prstGeom>
        </p:spPr>
      </p:pic>
    </p:spTree>
    <p:extLst>
      <p:ext uri="{BB962C8B-B14F-4D97-AF65-F5344CB8AC3E}">
        <p14:creationId xmlns:p14="http://schemas.microsoft.com/office/powerpoint/2010/main" val="892078422"/>
      </p:ext>
    </p:extLst>
  </p:cSld>
  <p:clrMapOvr>
    <a:masterClrMapping/>
  </p:clrMapOvr>
  <mc:AlternateContent xmlns:mc="http://schemas.openxmlformats.org/markup-compatibility/2006" xmlns:p14="http://schemas.microsoft.com/office/powerpoint/2010/main">
    <mc:Choice Requires="p14">
      <p:transition spd="slow" p14:dur="2000" advTm="215168"/>
    </mc:Choice>
    <mc:Fallback xmlns="">
      <p:transition spd="slow" advTm="215168"/>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9CB02-7C2C-4114-9ED4-E1D0057D433F}"/>
              </a:ext>
            </a:extLst>
          </p:cNvPr>
          <p:cNvSpPr>
            <a:spLocks noGrp="1"/>
          </p:cNvSpPr>
          <p:nvPr>
            <p:ph type="title"/>
          </p:nvPr>
        </p:nvSpPr>
        <p:spPr>
          <a:xfrm>
            <a:off x="677334" y="609600"/>
            <a:ext cx="8596668" cy="1320800"/>
          </a:xfrm>
        </p:spPr>
        <p:txBody>
          <a:bodyPr anchor="t">
            <a:normAutofit/>
          </a:bodyPr>
          <a:lstStyle/>
          <a:p>
            <a:r>
              <a:rPr lang="de-DE" dirty="0" smtClean="0"/>
              <a:t>AI/robots </a:t>
            </a:r>
            <a:r>
              <a:rPr lang="de-DE" dirty="0"/>
              <a:t>and social relationships </a:t>
            </a:r>
            <a:endParaRPr lang="en-IE" dirty="0"/>
          </a:p>
        </p:txBody>
      </p:sp>
      <p:sp>
        <p:nvSpPr>
          <p:cNvPr id="3" name="Content Placeholder 2">
            <a:extLst>
              <a:ext uri="{FF2B5EF4-FFF2-40B4-BE49-F238E27FC236}">
                <a16:creationId xmlns:a16="http://schemas.microsoft.com/office/drawing/2014/main" id="{46E12214-3DDA-4ADE-BEE0-08CB44D1903C}"/>
              </a:ext>
            </a:extLst>
          </p:cNvPr>
          <p:cNvSpPr>
            <a:spLocks noGrp="1"/>
          </p:cNvSpPr>
          <p:nvPr>
            <p:ph idx="1"/>
          </p:nvPr>
        </p:nvSpPr>
        <p:spPr>
          <a:xfrm>
            <a:off x="3629466" y="1709165"/>
            <a:ext cx="5866226" cy="4539235"/>
          </a:xfrm>
        </p:spPr>
        <p:txBody>
          <a:bodyPr>
            <a:normAutofit/>
          </a:bodyPr>
          <a:lstStyle/>
          <a:p>
            <a:r>
              <a:rPr lang="de-DE" sz="2200" u="sng" dirty="0" err="1"/>
              <a:t>Threat</a:t>
            </a:r>
            <a:r>
              <a:rPr lang="de-DE" sz="2200" dirty="0"/>
              <a:t>: </a:t>
            </a:r>
            <a:r>
              <a:rPr lang="de-DE" sz="2200" dirty="0" err="1"/>
              <a:t>replacement</a:t>
            </a:r>
            <a:r>
              <a:rPr lang="de-DE" sz="2200" dirty="0"/>
              <a:t> </a:t>
            </a:r>
            <a:r>
              <a:rPr lang="de-DE" sz="2200" dirty="0" err="1"/>
              <a:t>of</a:t>
            </a:r>
            <a:r>
              <a:rPr lang="de-DE" sz="2200" dirty="0"/>
              <a:t> </a:t>
            </a:r>
            <a:r>
              <a:rPr lang="de-DE" sz="2200" dirty="0" err="1"/>
              <a:t>workers</a:t>
            </a:r>
            <a:r>
              <a:rPr lang="de-DE" sz="2200" dirty="0"/>
              <a:t> </a:t>
            </a:r>
            <a:r>
              <a:rPr lang="de-DE" sz="2200" dirty="0" err="1"/>
              <a:t>leads</a:t>
            </a:r>
            <a:r>
              <a:rPr lang="de-DE" sz="2200" dirty="0"/>
              <a:t> </a:t>
            </a:r>
            <a:r>
              <a:rPr lang="de-DE" sz="2200" dirty="0" err="1"/>
              <a:t>to</a:t>
            </a:r>
            <a:r>
              <a:rPr lang="de-DE" sz="2200" dirty="0"/>
              <a:t> </a:t>
            </a:r>
            <a:r>
              <a:rPr lang="de-DE" sz="2200" dirty="0" err="1"/>
              <a:t>reduction</a:t>
            </a:r>
            <a:r>
              <a:rPr lang="de-DE" sz="2200" dirty="0"/>
              <a:t> in human </a:t>
            </a:r>
            <a:r>
              <a:rPr lang="de-DE" sz="2200" dirty="0" err="1"/>
              <a:t>contact</a:t>
            </a:r>
            <a:r>
              <a:rPr lang="de-DE" sz="2200" dirty="0"/>
              <a:t> (</a:t>
            </a:r>
            <a:r>
              <a:rPr lang="de-DE" sz="2200" dirty="0" err="1"/>
              <a:t>empty</a:t>
            </a:r>
            <a:r>
              <a:rPr lang="de-DE" sz="2200" dirty="0"/>
              <a:t> </a:t>
            </a:r>
            <a:r>
              <a:rPr lang="de-DE" sz="2200" dirty="0" err="1"/>
              <a:t>warehouses</a:t>
            </a:r>
            <a:r>
              <a:rPr lang="de-DE" sz="2200" dirty="0"/>
              <a:t>), potential </a:t>
            </a:r>
            <a:r>
              <a:rPr lang="de-DE" sz="2200" dirty="0" err="1"/>
              <a:t>isolation</a:t>
            </a:r>
            <a:r>
              <a:rPr lang="de-DE" sz="2200" dirty="0"/>
              <a:t>, </a:t>
            </a:r>
            <a:r>
              <a:rPr lang="de-DE" sz="2200" dirty="0" err="1"/>
              <a:t>reduction</a:t>
            </a:r>
            <a:r>
              <a:rPr lang="de-DE" sz="2200" dirty="0"/>
              <a:t> </a:t>
            </a:r>
            <a:r>
              <a:rPr lang="de-DE" sz="2200" dirty="0" err="1"/>
              <a:t>of</a:t>
            </a:r>
            <a:r>
              <a:rPr lang="de-DE" sz="2200" dirty="0"/>
              <a:t> mutual </a:t>
            </a:r>
            <a:r>
              <a:rPr lang="de-DE" sz="2200" dirty="0" err="1"/>
              <a:t>dependence</a:t>
            </a:r>
            <a:r>
              <a:rPr lang="de-DE" sz="2200" dirty="0"/>
              <a:t> </a:t>
            </a:r>
            <a:r>
              <a:rPr lang="de-DE" sz="2200" dirty="0" err="1"/>
              <a:t>with</a:t>
            </a:r>
            <a:r>
              <a:rPr lang="de-DE" sz="2200" dirty="0"/>
              <a:t> </a:t>
            </a:r>
            <a:r>
              <a:rPr lang="de-DE" sz="2200" dirty="0" err="1"/>
              <a:t>other</a:t>
            </a:r>
            <a:r>
              <a:rPr lang="de-DE" sz="2200" dirty="0"/>
              <a:t> </a:t>
            </a:r>
            <a:r>
              <a:rPr lang="de-DE" sz="2200" dirty="0" err="1"/>
              <a:t>humans</a:t>
            </a:r>
            <a:r>
              <a:rPr lang="de-DE" sz="2200" dirty="0"/>
              <a:t>, </a:t>
            </a:r>
            <a:r>
              <a:rPr lang="de-DE" sz="2200" dirty="0" err="1"/>
              <a:t>less</a:t>
            </a:r>
            <a:r>
              <a:rPr lang="de-DE" sz="2200" dirty="0"/>
              <a:t> sense </a:t>
            </a:r>
            <a:r>
              <a:rPr lang="de-DE" sz="2200" dirty="0" err="1"/>
              <a:t>of</a:t>
            </a:r>
            <a:r>
              <a:rPr lang="de-DE" sz="2200" dirty="0"/>
              <a:t> </a:t>
            </a:r>
            <a:r>
              <a:rPr lang="de-DE" sz="2200" dirty="0" err="1"/>
              <a:t>shared</a:t>
            </a:r>
            <a:r>
              <a:rPr lang="de-DE" sz="2200" dirty="0"/>
              <a:t> </a:t>
            </a:r>
            <a:r>
              <a:rPr lang="de-DE" sz="2200" dirty="0" err="1"/>
              <a:t>agency</a:t>
            </a:r>
            <a:endParaRPr lang="de-DE" sz="2200" dirty="0"/>
          </a:p>
          <a:p>
            <a:r>
              <a:rPr lang="de-DE" sz="2200" u="sng" dirty="0" err="1"/>
              <a:t>Opportunity</a:t>
            </a:r>
            <a:r>
              <a:rPr lang="de-DE" sz="2200" dirty="0"/>
              <a:t>: </a:t>
            </a:r>
            <a:r>
              <a:rPr lang="de-DE" sz="2200" dirty="0" err="1"/>
              <a:t>designing</a:t>
            </a:r>
            <a:r>
              <a:rPr lang="de-DE" sz="2200" dirty="0"/>
              <a:t> AI/</a:t>
            </a:r>
            <a:r>
              <a:rPr lang="de-DE" sz="2200" dirty="0" err="1"/>
              <a:t>robots</a:t>
            </a:r>
            <a:r>
              <a:rPr lang="de-DE" sz="2200" dirty="0"/>
              <a:t> </a:t>
            </a:r>
            <a:r>
              <a:rPr lang="de-DE" sz="2200" dirty="0" err="1"/>
              <a:t>as</a:t>
            </a:r>
            <a:r>
              <a:rPr lang="de-DE" sz="2200" dirty="0"/>
              <a:t> „</a:t>
            </a:r>
            <a:r>
              <a:rPr lang="de-DE" sz="2200" dirty="0" err="1"/>
              <a:t>co-workers</a:t>
            </a:r>
            <a:r>
              <a:rPr lang="de-DE" sz="2200" dirty="0"/>
              <a:t>“ </a:t>
            </a:r>
            <a:r>
              <a:rPr lang="de-DE" sz="2200" dirty="0" err="1"/>
              <a:t>or</a:t>
            </a:r>
            <a:r>
              <a:rPr lang="de-DE" sz="2200" dirty="0"/>
              <a:t> „</a:t>
            </a:r>
            <a:r>
              <a:rPr lang="de-DE" sz="2200" dirty="0" err="1"/>
              <a:t>team</a:t>
            </a:r>
            <a:r>
              <a:rPr lang="de-DE" sz="2200" dirty="0"/>
              <a:t> </a:t>
            </a:r>
            <a:r>
              <a:rPr lang="de-DE" sz="2200" dirty="0" err="1"/>
              <a:t>members</a:t>
            </a:r>
            <a:r>
              <a:rPr lang="de-DE" sz="2200" dirty="0"/>
              <a:t>“ (</a:t>
            </a:r>
            <a:r>
              <a:rPr lang="de-DE" sz="2200" dirty="0" err="1"/>
              <a:t>example</a:t>
            </a:r>
            <a:r>
              <a:rPr lang="de-DE" sz="2200" dirty="0"/>
              <a:t> Boomer: </a:t>
            </a:r>
            <a:r>
              <a:rPr lang="de-DE" sz="2200" dirty="0" err="1"/>
              <a:t>mine</a:t>
            </a:r>
            <a:r>
              <a:rPr lang="de-DE" sz="2200" dirty="0"/>
              <a:t>-clearing </a:t>
            </a:r>
            <a:r>
              <a:rPr lang="de-DE" sz="2200" dirty="0" err="1"/>
              <a:t>robot</a:t>
            </a:r>
            <a:r>
              <a:rPr lang="de-DE" sz="2200" dirty="0"/>
              <a:t>), </a:t>
            </a:r>
            <a:r>
              <a:rPr lang="de-DE" sz="2200" dirty="0" err="1"/>
              <a:t>or</a:t>
            </a:r>
            <a:r>
              <a:rPr lang="de-DE" sz="2200" dirty="0"/>
              <a:t> </a:t>
            </a:r>
            <a:r>
              <a:rPr lang="de-DE" sz="2200" dirty="0" err="1"/>
              <a:t>designing</a:t>
            </a:r>
            <a:r>
              <a:rPr lang="de-DE" sz="2200" dirty="0"/>
              <a:t> </a:t>
            </a:r>
            <a:r>
              <a:rPr lang="de-DE" sz="2200" dirty="0" err="1"/>
              <a:t>them</a:t>
            </a:r>
            <a:r>
              <a:rPr lang="de-DE" sz="2200" dirty="0"/>
              <a:t> </a:t>
            </a:r>
            <a:r>
              <a:rPr lang="de-DE" sz="2200" dirty="0" err="1"/>
              <a:t>to</a:t>
            </a:r>
            <a:r>
              <a:rPr lang="de-DE" sz="2200" dirty="0"/>
              <a:t> </a:t>
            </a:r>
            <a:r>
              <a:rPr lang="de-DE" sz="2200" dirty="0" err="1"/>
              <a:t>allow</a:t>
            </a:r>
            <a:r>
              <a:rPr lang="de-DE" sz="2200" dirty="0"/>
              <a:t> </a:t>
            </a:r>
            <a:r>
              <a:rPr lang="de-DE" sz="2200" dirty="0" err="1"/>
              <a:t>them</a:t>
            </a:r>
            <a:r>
              <a:rPr lang="de-DE" sz="2200" dirty="0"/>
              <a:t> </a:t>
            </a:r>
            <a:r>
              <a:rPr lang="de-DE" sz="2200" dirty="0" err="1"/>
              <a:t>increased</a:t>
            </a:r>
            <a:r>
              <a:rPr lang="de-DE" sz="2200" dirty="0"/>
              <a:t> interpersonal </a:t>
            </a:r>
            <a:r>
              <a:rPr lang="de-DE" sz="2200" dirty="0" err="1"/>
              <a:t>interaction</a:t>
            </a:r>
            <a:r>
              <a:rPr lang="de-DE" sz="2200" dirty="0"/>
              <a:t> (e.g. care </a:t>
            </a:r>
            <a:r>
              <a:rPr lang="de-DE" sz="2200" dirty="0" err="1"/>
              <a:t>or</a:t>
            </a:r>
            <a:r>
              <a:rPr lang="de-DE" sz="2200" dirty="0"/>
              <a:t> </a:t>
            </a:r>
            <a:r>
              <a:rPr lang="de-DE" sz="2200" dirty="0" err="1"/>
              <a:t>educational</a:t>
            </a:r>
            <a:r>
              <a:rPr lang="de-DE" sz="2200" dirty="0"/>
              <a:t> </a:t>
            </a:r>
            <a:r>
              <a:rPr lang="de-DE" sz="2200" dirty="0" err="1"/>
              <a:t>robots</a:t>
            </a:r>
            <a:r>
              <a:rPr lang="de-DE" sz="2200" dirty="0"/>
              <a:t>/AI)</a:t>
            </a:r>
            <a:endParaRPr lang="en-IE" sz="2200" dirty="0"/>
          </a:p>
        </p:txBody>
      </p:sp>
      <p:pic>
        <p:nvPicPr>
          <p:cNvPr id="4" name="Picture 3">
            <a:extLst>
              <a:ext uri="{FF2B5EF4-FFF2-40B4-BE49-F238E27FC236}">
                <a16:creationId xmlns:a16="http://schemas.microsoft.com/office/drawing/2014/main" id="{2192C6D1-12EC-4809-B803-934994F91D88}"/>
              </a:ext>
            </a:extLst>
          </p:cNvPr>
          <p:cNvPicPr>
            <a:picLocks noChangeAspect="1"/>
          </p:cNvPicPr>
          <p:nvPr/>
        </p:nvPicPr>
        <p:blipFill rotWithShape="1">
          <a:blip r:embed="rId2"/>
          <a:srcRect l="14443" r="42628"/>
          <a:stretch/>
        </p:blipFill>
        <p:spPr>
          <a:xfrm>
            <a:off x="327655" y="1709165"/>
            <a:ext cx="3301810" cy="2903437"/>
          </a:xfrm>
          <a:prstGeom prst="rect">
            <a:avLst/>
          </a:prstGeom>
        </p:spPr>
      </p:pic>
    </p:spTree>
    <p:extLst>
      <p:ext uri="{BB962C8B-B14F-4D97-AF65-F5344CB8AC3E}">
        <p14:creationId xmlns:p14="http://schemas.microsoft.com/office/powerpoint/2010/main" val="2969370983"/>
      </p:ext>
    </p:extLst>
  </p:cSld>
  <p:clrMapOvr>
    <a:masterClrMapping/>
  </p:clrMapOvr>
  <mc:AlternateContent xmlns:mc="http://schemas.openxmlformats.org/markup-compatibility/2006" xmlns:p14="http://schemas.microsoft.com/office/powerpoint/2010/main">
    <mc:Choice Requires="p14">
      <p:transition spd="slow" p14:dur="2000" advTm="292500"/>
    </mc:Choice>
    <mc:Fallback xmlns="">
      <p:transition spd="slow" advTm="2925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48C-DF59-43DA-A7D8-90D6AFC4F6F0}"/>
              </a:ext>
            </a:extLst>
          </p:cNvPr>
          <p:cNvSpPr>
            <a:spLocks noGrp="1"/>
          </p:cNvSpPr>
          <p:nvPr>
            <p:ph type="title"/>
          </p:nvPr>
        </p:nvSpPr>
        <p:spPr>
          <a:xfrm>
            <a:off x="5394960" y="173503"/>
            <a:ext cx="4064438" cy="1320800"/>
          </a:xfrm>
        </p:spPr>
        <p:txBody>
          <a:bodyPr>
            <a:normAutofit/>
          </a:bodyPr>
          <a:lstStyle/>
          <a:p>
            <a:pPr>
              <a:lnSpc>
                <a:spcPct val="90000"/>
              </a:lnSpc>
            </a:pPr>
            <a:r>
              <a:rPr lang="de-DE" sz="2800" dirty="0" smtClean="0"/>
              <a:t>AI/robots </a:t>
            </a:r>
            <a:r>
              <a:rPr lang="de-DE" sz="2800" dirty="0"/>
              <a:t>and exercise of skills &amp; development</a:t>
            </a:r>
            <a:endParaRPr lang="en-IE" sz="2800" dirty="0"/>
          </a:p>
        </p:txBody>
      </p:sp>
      <p:sp>
        <p:nvSpPr>
          <p:cNvPr id="3" name="Content Placeholder 2">
            <a:extLst>
              <a:ext uri="{FF2B5EF4-FFF2-40B4-BE49-F238E27FC236}">
                <a16:creationId xmlns:a16="http://schemas.microsoft.com/office/drawing/2014/main" id="{A649BB00-40A1-49D6-921D-927751674E37}"/>
              </a:ext>
            </a:extLst>
          </p:cNvPr>
          <p:cNvSpPr>
            <a:spLocks noGrp="1"/>
          </p:cNvSpPr>
          <p:nvPr>
            <p:ph idx="1"/>
          </p:nvPr>
        </p:nvSpPr>
        <p:spPr>
          <a:xfrm>
            <a:off x="4867422" y="1378639"/>
            <a:ext cx="5008097" cy="4887811"/>
          </a:xfrm>
        </p:spPr>
        <p:txBody>
          <a:bodyPr>
            <a:noAutofit/>
          </a:bodyPr>
          <a:lstStyle/>
          <a:p>
            <a:r>
              <a:rPr lang="de-DE" sz="2200" dirty="0" err="1"/>
              <a:t>Threat</a:t>
            </a:r>
            <a:r>
              <a:rPr lang="de-DE" sz="2200" dirty="0"/>
              <a:t>: </a:t>
            </a:r>
            <a:r>
              <a:rPr lang="de-DE" sz="2200" dirty="0" err="1"/>
              <a:t>certain</a:t>
            </a:r>
            <a:r>
              <a:rPr lang="de-DE" sz="2200" dirty="0"/>
              <a:t> human </a:t>
            </a:r>
            <a:r>
              <a:rPr lang="de-DE" sz="2200" dirty="0" err="1"/>
              <a:t>skills</a:t>
            </a:r>
            <a:r>
              <a:rPr lang="de-DE" sz="2200" dirty="0"/>
              <a:t> </a:t>
            </a:r>
            <a:r>
              <a:rPr lang="de-DE" sz="2200" dirty="0" err="1"/>
              <a:t>might</a:t>
            </a:r>
            <a:r>
              <a:rPr lang="de-DE" sz="2200" dirty="0"/>
              <a:t> </a:t>
            </a:r>
            <a:r>
              <a:rPr lang="de-DE" sz="2200" dirty="0" err="1"/>
              <a:t>become</a:t>
            </a:r>
            <a:r>
              <a:rPr lang="de-DE" sz="2200" dirty="0"/>
              <a:t> obsolete </a:t>
            </a:r>
            <a:r>
              <a:rPr lang="de-DE" sz="2200" dirty="0" err="1"/>
              <a:t>when</a:t>
            </a:r>
            <a:r>
              <a:rPr lang="de-DE" sz="2200" dirty="0"/>
              <a:t> </a:t>
            </a:r>
            <a:r>
              <a:rPr lang="de-DE" sz="2200" dirty="0" err="1"/>
              <a:t>completely</a:t>
            </a:r>
            <a:r>
              <a:rPr lang="de-DE" sz="2200" dirty="0"/>
              <a:t> </a:t>
            </a:r>
            <a:r>
              <a:rPr lang="de-DE" sz="2200" dirty="0" err="1"/>
              <a:t>replaced</a:t>
            </a:r>
            <a:r>
              <a:rPr lang="de-DE" sz="2200" dirty="0"/>
              <a:t> </a:t>
            </a:r>
            <a:r>
              <a:rPr lang="de-DE" sz="2200" dirty="0" err="1"/>
              <a:t>by</a:t>
            </a:r>
            <a:r>
              <a:rPr lang="de-DE" sz="2200" dirty="0"/>
              <a:t> AI/</a:t>
            </a:r>
            <a:r>
              <a:rPr lang="de-DE" sz="2200" dirty="0" err="1"/>
              <a:t>robots</a:t>
            </a:r>
            <a:r>
              <a:rPr lang="de-DE" sz="2200" dirty="0"/>
              <a:t>, </a:t>
            </a:r>
            <a:r>
              <a:rPr lang="de-DE" sz="2200" dirty="0" err="1"/>
              <a:t>their</a:t>
            </a:r>
            <a:r>
              <a:rPr lang="de-DE" sz="2200" dirty="0"/>
              <a:t> </a:t>
            </a:r>
            <a:r>
              <a:rPr lang="de-DE" sz="2200" dirty="0" err="1"/>
              <a:t>use</a:t>
            </a:r>
            <a:r>
              <a:rPr lang="de-DE" sz="2200" dirty="0"/>
              <a:t> </a:t>
            </a:r>
            <a:r>
              <a:rPr lang="de-DE" sz="2200" dirty="0" err="1"/>
              <a:t>may</a:t>
            </a:r>
            <a:r>
              <a:rPr lang="de-DE" sz="2200" dirty="0"/>
              <a:t> </a:t>
            </a:r>
            <a:r>
              <a:rPr lang="de-DE" sz="2200" dirty="0" err="1"/>
              <a:t>lead</a:t>
            </a:r>
            <a:r>
              <a:rPr lang="de-DE" sz="2200" dirty="0"/>
              <a:t> </a:t>
            </a:r>
            <a:r>
              <a:rPr lang="de-DE" sz="2200" dirty="0" err="1"/>
              <a:t>to</a:t>
            </a:r>
            <a:r>
              <a:rPr lang="de-DE" sz="2200" dirty="0"/>
              <a:t> </a:t>
            </a:r>
            <a:r>
              <a:rPr lang="de-DE" sz="2200" dirty="0" err="1"/>
              <a:t>deskilling</a:t>
            </a:r>
            <a:r>
              <a:rPr lang="de-DE" sz="2200" dirty="0"/>
              <a:t> </a:t>
            </a:r>
            <a:r>
              <a:rPr lang="de-DE" sz="2200" dirty="0" err="1"/>
              <a:t>of</a:t>
            </a:r>
            <a:r>
              <a:rPr lang="de-DE" sz="2200" dirty="0"/>
              <a:t> </a:t>
            </a:r>
            <a:r>
              <a:rPr lang="de-DE" sz="2200" dirty="0" err="1"/>
              <a:t>previously</a:t>
            </a:r>
            <a:r>
              <a:rPr lang="de-DE" sz="2200" dirty="0"/>
              <a:t> </a:t>
            </a:r>
            <a:r>
              <a:rPr lang="de-DE" sz="2200" dirty="0" err="1"/>
              <a:t>skilled</a:t>
            </a:r>
            <a:r>
              <a:rPr lang="de-DE" sz="2200" dirty="0"/>
              <a:t> </a:t>
            </a:r>
            <a:r>
              <a:rPr lang="de-DE" sz="2200" dirty="0" err="1"/>
              <a:t>job</a:t>
            </a:r>
            <a:r>
              <a:rPr lang="de-DE" sz="2200" dirty="0"/>
              <a:t> (e.g. </a:t>
            </a:r>
            <a:r>
              <a:rPr lang="de-DE" sz="2200" dirty="0" err="1"/>
              <a:t>autoland</a:t>
            </a:r>
            <a:r>
              <a:rPr lang="de-DE" sz="2200" dirty="0"/>
              <a:t> </a:t>
            </a:r>
            <a:r>
              <a:rPr lang="de-DE" sz="2200" dirty="0" err="1"/>
              <a:t>functions</a:t>
            </a:r>
            <a:r>
              <a:rPr lang="de-DE" sz="2200" dirty="0"/>
              <a:t> in </a:t>
            </a:r>
            <a:r>
              <a:rPr lang="de-DE" sz="2200" dirty="0" err="1"/>
              <a:t>airplanes</a:t>
            </a:r>
            <a:r>
              <a:rPr lang="de-DE" sz="2200" dirty="0"/>
              <a:t>), </a:t>
            </a:r>
            <a:r>
              <a:rPr lang="de-DE" sz="2200" dirty="0" err="1"/>
              <a:t>level</a:t>
            </a:r>
            <a:r>
              <a:rPr lang="de-DE" sz="2200" dirty="0"/>
              <a:t> </a:t>
            </a:r>
            <a:r>
              <a:rPr lang="de-DE" sz="2200" dirty="0" err="1"/>
              <a:t>of</a:t>
            </a:r>
            <a:r>
              <a:rPr lang="de-DE" sz="2200" dirty="0"/>
              <a:t> </a:t>
            </a:r>
            <a:r>
              <a:rPr lang="de-DE" sz="2200" dirty="0" err="1"/>
              <a:t>commitment</a:t>
            </a:r>
            <a:r>
              <a:rPr lang="de-DE" sz="2200" dirty="0"/>
              <a:t> </a:t>
            </a:r>
            <a:r>
              <a:rPr lang="de-DE" sz="2200" dirty="0" err="1"/>
              <a:t>needed</a:t>
            </a:r>
            <a:r>
              <a:rPr lang="de-DE" sz="2200" dirty="0"/>
              <a:t> </a:t>
            </a:r>
            <a:r>
              <a:rPr lang="de-DE" sz="2200" dirty="0" err="1"/>
              <a:t>for</a:t>
            </a:r>
            <a:r>
              <a:rPr lang="de-DE" sz="2200" dirty="0"/>
              <a:t> </a:t>
            </a:r>
            <a:r>
              <a:rPr lang="de-DE" sz="2200" dirty="0" err="1"/>
              <a:t>performance</a:t>
            </a:r>
            <a:r>
              <a:rPr lang="de-DE" sz="2200" dirty="0"/>
              <a:t> </a:t>
            </a:r>
            <a:r>
              <a:rPr lang="de-DE" sz="2200" dirty="0" err="1"/>
              <a:t>reduced</a:t>
            </a:r>
            <a:endParaRPr lang="de-DE" sz="2200" dirty="0"/>
          </a:p>
          <a:p>
            <a:r>
              <a:rPr lang="de-DE" sz="2200" dirty="0" err="1"/>
              <a:t>Opportunity</a:t>
            </a:r>
            <a:r>
              <a:rPr lang="de-DE" sz="2200" dirty="0"/>
              <a:t>: </a:t>
            </a:r>
            <a:r>
              <a:rPr lang="de-DE" sz="2200" dirty="0" err="1"/>
              <a:t>might</a:t>
            </a:r>
            <a:r>
              <a:rPr lang="de-DE" sz="2200" dirty="0"/>
              <a:t> </a:t>
            </a:r>
            <a:r>
              <a:rPr lang="de-DE" sz="2200" dirty="0" err="1"/>
              <a:t>enhance</a:t>
            </a:r>
            <a:r>
              <a:rPr lang="de-DE" sz="2200" dirty="0"/>
              <a:t> </a:t>
            </a:r>
            <a:r>
              <a:rPr lang="de-DE" sz="2200" dirty="0" err="1"/>
              <a:t>workers</a:t>
            </a:r>
            <a:r>
              <a:rPr lang="de-DE" sz="2200" dirty="0"/>
              <a:t>‘ </a:t>
            </a:r>
            <a:r>
              <a:rPr lang="de-DE" sz="2200" dirty="0" err="1"/>
              <a:t>need</a:t>
            </a:r>
            <a:r>
              <a:rPr lang="de-DE" sz="2200" dirty="0"/>
              <a:t> </a:t>
            </a:r>
            <a:r>
              <a:rPr lang="de-DE" sz="2200" dirty="0" err="1"/>
              <a:t>to</a:t>
            </a:r>
            <a:r>
              <a:rPr lang="de-DE" sz="2200" dirty="0"/>
              <a:t> </a:t>
            </a:r>
            <a:r>
              <a:rPr lang="de-DE" sz="2200" dirty="0" err="1"/>
              <a:t>maintain</a:t>
            </a:r>
            <a:r>
              <a:rPr lang="de-DE" sz="2200" dirty="0"/>
              <a:t> </a:t>
            </a:r>
            <a:r>
              <a:rPr lang="de-DE" sz="2200" dirty="0" err="1"/>
              <a:t>or</a:t>
            </a:r>
            <a:r>
              <a:rPr lang="de-DE" sz="2200" dirty="0"/>
              <a:t> </a:t>
            </a:r>
            <a:r>
              <a:rPr lang="de-DE" sz="2200" dirty="0" err="1"/>
              <a:t>increase</a:t>
            </a:r>
            <a:r>
              <a:rPr lang="de-DE" sz="2200" dirty="0"/>
              <a:t> </a:t>
            </a:r>
            <a:r>
              <a:rPr lang="de-DE" sz="2200" dirty="0" err="1"/>
              <a:t>skills</a:t>
            </a:r>
            <a:r>
              <a:rPr lang="de-DE" sz="2200" dirty="0"/>
              <a:t>, </a:t>
            </a:r>
            <a:r>
              <a:rPr lang="de-DE" sz="2200" dirty="0" err="1"/>
              <a:t>new</a:t>
            </a:r>
            <a:r>
              <a:rPr lang="de-DE" sz="2200" dirty="0"/>
              <a:t> </a:t>
            </a:r>
            <a:r>
              <a:rPr lang="de-DE" sz="2200" dirty="0" err="1"/>
              <a:t>skills</a:t>
            </a:r>
            <a:r>
              <a:rPr lang="de-DE" sz="2200" dirty="0"/>
              <a:t> </a:t>
            </a:r>
            <a:r>
              <a:rPr lang="de-DE" sz="2200" dirty="0" err="1"/>
              <a:t>needed</a:t>
            </a:r>
            <a:r>
              <a:rPr lang="de-DE" sz="2200" dirty="0"/>
              <a:t> in </a:t>
            </a:r>
            <a:r>
              <a:rPr lang="de-DE" sz="2200" dirty="0" err="1"/>
              <a:t>collaboration</a:t>
            </a:r>
            <a:r>
              <a:rPr lang="de-DE" sz="2200" dirty="0"/>
              <a:t> </a:t>
            </a:r>
            <a:r>
              <a:rPr lang="de-DE" sz="2200" dirty="0" err="1"/>
              <a:t>with</a:t>
            </a:r>
            <a:r>
              <a:rPr lang="de-DE" sz="2200" dirty="0"/>
              <a:t> AI/</a:t>
            </a:r>
            <a:r>
              <a:rPr lang="de-DE" sz="2200" dirty="0" err="1"/>
              <a:t>robots</a:t>
            </a:r>
            <a:r>
              <a:rPr lang="de-DE" sz="2200" dirty="0"/>
              <a:t>; high </a:t>
            </a:r>
            <a:r>
              <a:rPr lang="de-DE" sz="2200" dirty="0" err="1"/>
              <a:t>performance</a:t>
            </a:r>
            <a:r>
              <a:rPr lang="de-DE" sz="2200" dirty="0"/>
              <a:t> </a:t>
            </a:r>
            <a:r>
              <a:rPr lang="de-DE" sz="2200" dirty="0" err="1"/>
              <a:t>of</a:t>
            </a:r>
            <a:r>
              <a:rPr lang="de-DE" sz="2200" dirty="0"/>
              <a:t> AI </a:t>
            </a:r>
            <a:r>
              <a:rPr lang="de-DE" sz="2200" dirty="0" err="1"/>
              <a:t>might</a:t>
            </a:r>
            <a:r>
              <a:rPr lang="de-DE" sz="2200" dirty="0"/>
              <a:t> </a:t>
            </a:r>
            <a:r>
              <a:rPr lang="de-DE" sz="2200" dirty="0" err="1"/>
              <a:t>serve</a:t>
            </a:r>
            <a:r>
              <a:rPr lang="de-DE" sz="2200" dirty="0"/>
              <a:t> </a:t>
            </a:r>
            <a:r>
              <a:rPr lang="de-DE" sz="2200" dirty="0" err="1"/>
              <a:t>as</a:t>
            </a:r>
            <a:r>
              <a:rPr lang="de-DE" sz="2200" dirty="0"/>
              <a:t> </a:t>
            </a:r>
            <a:r>
              <a:rPr lang="de-DE" sz="2200" dirty="0" err="1"/>
              <a:t>skills</a:t>
            </a:r>
            <a:r>
              <a:rPr lang="de-DE" sz="2200" dirty="0"/>
              <a:t> </a:t>
            </a:r>
            <a:r>
              <a:rPr lang="de-DE" sz="2200" dirty="0" err="1"/>
              <a:t>model</a:t>
            </a:r>
            <a:r>
              <a:rPr lang="de-DE" sz="2200" dirty="0"/>
              <a:t> </a:t>
            </a:r>
            <a:r>
              <a:rPr lang="de-DE" sz="2200" dirty="0" err="1"/>
              <a:t>or</a:t>
            </a:r>
            <a:r>
              <a:rPr lang="de-DE" sz="2200" dirty="0"/>
              <a:t> benchmark </a:t>
            </a:r>
            <a:r>
              <a:rPr lang="de-DE" sz="2200" dirty="0" err="1"/>
              <a:t>for</a:t>
            </a:r>
            <a:r>
              <a:rPr lang="de-DE" sz="2200" dirty="0"/>
              <a:t> human </a:t>
            </a:r>
            <a:r>
              <a:rPr lang="de-DE" sz="2200" dirty="0" err="1"/>
              <a:t>skills</a:t>
            </a:r>
            <a:r>
              <a:rPr lang="de-DE" sz="2200" dirty="0"/>
              <a:t>; AI </a:t>
            </a:r>
            <a:r>
              <a:rPr lang="de-DE" sz="2200" dirty="0" err="1"/>
              <a:t>system</a:t>
            </a:r>
            <a:r>
              <a:rPr lang="de-DE" sz="2200" dirty="0"/>
              <a:t> </a:t>
            </a:r>
            <a:r>
              <a:rPr lang="de-DE" sz="2200" dirty="0" err="1"/>
              <a:t>might</a:t>
            </a:r>
            <a:r>
              <a:rPr lang="de-DE" sz="2200" dirty="0"/>
              <a:t> </a:t>
            </a:r>
            <a:r>
              <a:rPr lang="de-DE" sz="2200" dirty="0" err="1"/>
              <a:t>be</a:t>
            </a:r>
            <a:r>
              <a:rPr lang="de-DE" sz="2200" dirty="0"/>
              <a:t> </a:t>
            </a:r>
            <a:r>
              <a:rPr lang="de-DE" sz="2200" dirty="0" err="1"/>
              <a:t>complex</a:t>
            </a:r>
            <a:r>
              <a:rPr lang="de-DE" sz="2200" dirty="0"/>
              <a:t> </a:t>
            </a:r>
            <a:r>
              <a:rPr lang="de-DE" sz="2200" dirty="0" err="1"/>
              <a:t>to</a:t>
            </a:r>
            <a:r>
              <a:rPr lang="de-DE" sz="2200" dirty="0"/>
              <a:t> </a:t>
            </a:r>
            <a:r>
              <a:rPr lang="de-DE" sz="2200" dirty="0" err="1"/>
              <a:t>operate</a:t>
            </a:r>
            <a:endParaRPr lang="en-IE" sz="2200" dirty="0"/>
          </a:p>
        </p:txBody>
      </p:sp>
      <p:pic>
        <p:nvPicPr>
          <p:cNvPr id="4" name="Picture 3">
            <a:extLst>
              <a:ext uri="{FF2B5EF4-FFF2-40B4-BE49-F238E27FC236}">
                <a16:creationId xmlns:a16="http://schemas.microsoft.com/office/drawing/2014/main" id="{145206BE-923C-413E-8D75-B3D6F1091E54}"/>
              </a:ext>
            </a:extLst>
          </p:cNvPr>
          <p:cNvPicPr>
            <a:picLocks noChangeAspect="1"/>
          </p:cNvPicPr>
          <p:nvPr/>
        </p:nvPicPr>
        <p:blipFill rotWithShape="1">
          <a:blip r:embed="rId2"/>
          <a:srcRect l="31880" r="28590"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1454060347"/>
      </p:ext>
    </p:extLst>
  </p:cSld>
  <p:clrMapOvr>
    <a:masterClrMapping/>
  </p:clrMapOvr>
  <mc:AlternateContent xmlns:mc="http://schemas.openxmlformats.org/markup-compatibility/2006" xmlns:p14="http://schemas.microsoft.com/office/powerpoint/2010/main">
    <mc:Choice Requires="p14">
      <p:transition spd="slow" p14:dur="2000" advTm="223415"/>
    </mc:Choice>
    <mc:Fallback xmlns="">
      <p:transition spd="slow" advTm="223415"/>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83DA8-67A1-4B0C-B4BD-F93994583F89}"/>
              </a:ext>
            </a:extLst>
          </p:cNvPr>
          <p:cNvSpPr>
            <a:spLocks noGrp="1"/>
          </p:cNvSpPr>
          <p:nvPr>
            <p:ph type="title"/>
          </p:nvPr>
        </p:nvSpPr>
        <p:spPr>
          <a:xfrm>
            <a:off x="346030" y="318053"/>
            <a:ext cx="8596668" cy="1320800"/>
          </a:xfrm>
        </p:spPr>
        <p:txBody>
          <a:bodyPr/>
          <a:lstStyle/>
          <a:p>
            <a:r>
              <a:rPr lang="de-DE" dirty="0"/>
              <a:t>Automation and </a:t>
            </a:r>
            <a:r>
              <a:rPr lang="de-DE" dirty="0" err="1"/>
              <a:t>the</a:t>
            </a:r>
            <a:r>
              <a:rPr lang="de-DE" dirty="0"/>
              <a:t> </a:t>
            </a:r>
            <a:r>
              <a:rPr lang="de-DE" dirty="0" err="1"/>
              <a:t>achievement</a:t>
            </a:r>
            <a:r>
              <a:rPr lang="de-DE" dirty="0"/>
              <a:t> </a:t>
            </a:r>
            <a:r>
              <a:rPr lang="de-DE" dirty="0" err="1"/>
              <a:t>gap</a:t>
            </a:r>
            <a:r>
              <a:rPr lang="de-DE" dirty="0"/>
              <a:t> (</a:t>
            </a:r>
            <a:r>
              <a:rPr lang="de-DE" dirty="0" err="1"/>
              <a:t>Danaher</a:t>
            </a:r>
            <a:r>
              <a:rPr lang="de-DE" dirty="0"/>
              <a:t> &amp; </a:t>
            </a:r>
            <a:r>
              <a:rPr lang="de-DE" dirty="0" err="1"/>
              <a:t>Nyholm</a:t>
            </a:r>
            <a:r>
              <a:rPr lang="de-DE" dirty="0"/>
              <a:t> 2020)</a:t>
            </a:r>
            <a:endParaRPr lang="en-IE" dirty="0"/>
          </a:p>
        </p:txBody>
      </p:sp>
      <p:sp>
        <p:nvSpPr>
          <p:cNvPr id="3" name="Content Placeholder 2">
            <a:extLst>
              <a:ext uri="{FF2B5EF4-FFF2-40B4-BE49-F238E27FC236}">
                <a16:creationId xmlns:a16="http://schemas.microsoft.com/office/drawing/2014/main" id="{95540AAA-6763-485D-8FDB-EBCC6B9A56CA}"/>
              </a:ext>
            </a:extLst>
          </p:cNvPr>
          <p:cNvSpPr>
            <a:spLocks noGrp="1"/>
          </p:cNvSpPr>
          <p:nvPr>
            <p:ph idx="1"/>
          </p:nvPr>
        </p:nvSpPr>
        <p:spPr>
          <a:xfrm>
            <a:off x="677334" y="1762539"/>
            <a:ext cx="8596668" cy="4651513"/>
          </a:xfrm>
        </p:spPr>
        <p:txBody>
          <a:bodyPr>
            <a:normAutofit lnSpcReduction="10000"/>
          </a:bodyPr>
          <a:lstStyle/>
          <a:p>
            <a:r>
              <a:rPr lang="en-IE" dirty="0"/>
              <a:t>“Achievements are outcomes that are brought about by coordinated human activity in such a way that those outcomes can be linked to the efforts of individual human agents.” (p.4) – linked to responsibility, effort, sustained commitment and praiseworthiness (lottery win vs. sports championship)</a:t>
            </a:r>
          </a:p>
          <a:p>
            <a:r>
              <a:rPr lang="en-IE" dirty="0"/>
              <a:t>“On the 27th of November 2019, Lee Sedol announced his retirement from the professional world of Go-playing. Sedol was an 18-time world champion of the fiendishly difficult Chinese strategy game. He was a long-time celebrity in his home country of South Korea, but attained international notoriety in March 2016 when he was defeated, 4–1, in a five-game challenge match against </a:t>
            </a:r>
            <a:r>
              <a:rPr lang="en-IE" i="1" dirty="0"/>
              <a:t>Alpha Go</a:t>
            </a:r>
            <a:r>
              <a:rPr lang="en-IE" dirty="0"/>
              <a:t>, an artificially intelligent Go-playing computer program, created by the software company DeepMind. Sedol did not announce his retirement with a sense of satisfaction about what he had achieved in his career. He did so out of a sense of despair. He told reporters that he felt there was no point in continuing with the game because he could no longer compete with the machines. He had come to the realisation that he was no longer “at the top even if [he became] the number one”.” (Danaher &amp; </a:t>
            </a:r>
            <a:r>
              <a:rPr lang="en-IE" dirty="0" err="1"/>
              <a:t>Nyhold</a:t>
            </a:r>
            <a:r>
              <a:rPr lang="en-IE" dirty="0"/>
              <a:t> 2020, p.1)</a:t>
            </a:r>
          </a:p>
        </p:txBody>
      </p:sp>
    </p:spTree>
    <p:extLst>
      <p:ext uri="{BB962C8B-B14F-4D97-AF65-F5344CB8AC3E}">
        <p14:creationId xmlns:p14="http://schemas.microsoft.com/office/powerpoint/2010/main" val="2980661692"/>
      </p:ext>
    </p:extLst>
  </p:cSld>
  <p:clrMapOvr>
    <a:masterClrMapping/>
  </p:clrMapOvr>
  <mc:AlternateContent xmlns:mc="http://schemas.openxmlformats.org/markup-compatibility/2006" xmlns:p14="http://schemas.microsoft.com/office/powerpoint/2010/main">
    <mc:Choice Requires="p14">
      <p:transition spd="slow" p14:dur="2000" advTm="248371"/>
    </mc:Choice>
    <mc:Fallback xmlns="">
      <p:transition spd="slow" advTm="248371"/>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63BD-247F-46FE-AE32-5757C7D2D107}"/>
              </a:ext>
            </a:extLst>
          </p:cNvPr>
          <p:cNvSpPr>
            <a:spLocks noGrp="1"/>
          </p:cNvSpPr>
          <p:nvPr>
            <p:ph type="title"/>
          </p:nvPr>
        </p:nvSpPr>
        <p:spPr>
          <a:xfrm>
            <a:off x="677334" y="609600"/>
            <a:ext cx="8596668" cy="1320800"/>
          </a:xfrm>
        </p:spPr>
        <p:txBody>
          <a:bodyPr anchor="t">
            <a:normAutofit/>
          </a:bodyPr>
          <a:lstStyle/>
          <a:p>
            <a:r>
              <a:rPr lang="de-DE" dirty="0" smtClean="0"/>
              <a:t>AI/robots </a:t>
            </a:r>
            <a:r>
              <a:rPr lang="de-DE" dirty="0"/>
              <a:t>and workers‘ self-esteem and recognition</a:t>
            </a:r>
            <a:endParaRPr lang="en-IE" dirty="0"/>
          </a:p>
        </p:txBody>
      </p:sp>
      <p:sp>
        <p:nvSpPr>
          <p:cNvPr id="3" name="Content Placeholder 2">
            <a:extLst>
              <a:ext uri="{FF2B5EF4-FFF2-40B4-BE49-F238E27FC236}">
                <a16:creationId xmlns:a16="http://schemas.microsoft.com/office/drawing/2014/main" id="{30C96038-E63B-4904-A4AF-D1AABAD6D861}"/>
              </a:ext>
            </a:extLst>
          </p:cNvPr>
          <p:cNvSpPr>
            <a:spLocks noGrp="1"/>
          </p:cNvSpPr>
          <p:nvPr>
            <p:ph idx="1"/>
          </p:nvPr>
        </p:nvSpPr>
        <p:spPr>
          <a:xfrm>
            <a:off x="3080825" y="2044865"/>
            <a:ext cx="6190176" cy="3996497"/>
          </a:xfrm>
        </p:spPr>
        <p:txBody>
          <a:bodyPr>
            <a:normAutofit/>
          </a:bodyPr>
          <a:lstStyle/>
          <a:p>
            <a:r>
              <a:rPr lang="de-DE" sz="2200" u="sng" dirty="0" err="1"/>
              <a:t>Threat</a:t>
            </a:r>
            <a:r>
              <a:rPr lang="de-DE" sz="2200" dirty="0"/>
              <a:t>: </a:t>
            </a:r>
            <a:r>
              <a:rPr lang="de-DE" sz="2200" dirty="0" err="1"/>
              <a:t>if</a:t>
            </a:r>
            <a:r>
              <a:rPr lang="de-DE" sz="2200" dirty="0"/>
              <a:t> AI/</a:t>
            </a:r>
            <a:r>
              <a:rPr lang="de-DE" sz="2200" dirty="0" err="1"/>
              <a:t>robots</a:t>
            </a:r>
            <a:r>
              <a:rPr lang="de-DE" sz="2200" dirty="0"/>
              <a:t> perform </a:t>
            </a:r>
            <a:r>
              <a:rPr lang="de-DE" sz="2200" dirty="0" err="1"/>
              <a:t>the</a:t>
            </a:r>
            <a:r>
              <a:rPr lang="de-DE" sz="2200" dirty="0"/>
              <a:t> </a:t>
            </a:r>
            <a:r>
              <a:rPr lang="de-DE" sz="2200" dirty="0" err="1"/>
              <a:t>most</a:t>
            </a:r>
            <a:r>
              <a:rPr lang="de-DE" sz="2200" dirty="0"/>
              <a:t> </a:t>
            </a:r>
            <a:r>
              <a:rPr lang="de-DE" sz="2200" dirty="0" err="1"/>
              <a:t>important</a:t>
            </a:r>
            <a:r>
              <a:rPr lang="de-DE" sz="2200" dirty="0"/>
              <a:t> </a:t>
            </a:r>
            <a:r>
              <a:rPr lang="de-DE" sz="2200" dirty="0" err="1"/>
              <a:t>part</a:t>
            </a:r>
            <a:r>
              <a:rPr lang="de-DE" sz="2200" dirty="0"/>
              <a:t> </a:t>
            </a:r>
            <a:r>
              <a:rPr lang="de-DE" sz="2200" dirty="0" err="1"/>
              <a:t>of</a:t>
            </a:r>
            <a:r>
              <a:rPr lang="de-DE" sz="2200" dirty="0"/>
              <a:t> </a:t>
            </a:r>
            <a:r>
              <a:rPr lang="de-DE" sz="2200" dirty="0" err="1"/>
              <a:t>work</a:t>
            </a:r>
            <a:r>
              <a:rPr lang="de-DE" sz="2200" dirty="0"/>
              <a:t> </a:t>
            </a:r>
            <a:r>
              <a:rPr lang="de-DE" sz="2200" dirty="0" err="1"/>
              <a:t>pride</a:t>
            </a:r>
            <a:r>
              <a:rPr lang="de-DE" sz="2200" dirty="0"/>
              <a:t> </a:t>
            </a:r>
            <a:r>
              <a:rPr lang="de-DE" sz="2200" dirty="0" err="1"/>
              <a:t>may</a:t>
            </a:r>
            <a:r>
              <a:rPr lang="de-DE" sz="2200" dirty="0"/>
              <a:t> </a:t>
            </a:r>
            <a:r>
              <a:rPr lang="de-DE" sz="2200" dirty="0" err="1"/>
              <a:t>suffer</a:t>
            </a:r>
            <a:r>
              <a:rPr lang="de-DE" sz="2200" dirty="0"/>
              <a:t>, </a:t>
            </a:r>
            <a:r>
              <a:rPr lang="de-DE" sz="2200" dirty="0" err="1"/>
              <a:t>recognition</a:t>
            </a:r>
            <a:r>
              <a:rPr lang="de-DE" sz="2200" dirty="0"/>
              <a:t> </a:t>
            </a:r>
            <a:r>
              <a:rPr lang="de-DE" sz="2200" dirty="0" err="1"/>
              <a:t>might</a:t>
            </a:r>
            <a:r>
              <a:rPr lang="de-DE" sz="2200" dirty="0"/>
              <a:t> </a:t>
            </a:r>
            <a:r>
              <a:rPr lang="de-DE" sz="2200" dirty="0" err="1"/>
              <a:t>reduce</a:t>
            </a:r>
            <a:r>
              <a:rPr lang="de-DE" sz="2200" dirty="0"/>
              <a:t>, </a:t>
            </a:r>
            <a:r>
              <a:rPr lang="de-DE" sz="2200" dirty="0" err="1"/>
              <a:t>qualifications</a:t>
            </a:r>
            <a:r>
              <a:rPr lang="de-DE" sz="2200" dirty="0"/>
              <a:t> </a:t>
            </a:r>
            <a:r>
              <a:rPr lang="de-DE" sz="2200" dirty="0" err="1"/>
              <a:t>may</a:t>
            </a:r>
            <a:r>
              <a:rPr lang="de-DE" sz="2200" dirty="0"/>
              <a:t> </a:t>
            </a:r>
            <a:r>
              <a:rPr lang="de-DE" sz="2200" dirty="0" err="1"/>
              <a:t>become</a:t>
            </a:r>
            <a:r>
              <a:rPr lang="de-DE" sz="2200" dirty="0"/>
              <a:t> </a:t>
            </a:r>
            <a:r>
              <a:rPr lang="de-DE" sz="2200" dirty="0" err="1"/>
              <a:t>worthless</a:t>
            </a:r>
            <a:r>
              <a:rPr lang="de-DE" sz="2200" dirty="0"/>
              <a:t>, </a:t>
            </a:r>
            <a:r>
              <a:rPr lang="de-DE" sz="2200" dirty="0" err="1"/>
              <a:t>levelling</a:t>
            </a:r>
            <a:r>
              <a:rPr lang="de-DE" sz="2200" dirty="0"/>
              <a:t> out </a:t>
            </a:r>
            <a:r>
              <a:rPr lang="de-DE" sz="2200" dirty="0" err="1"/>
              <a:t>differences</a:t>
            </a:r>
            <a:r>
              <a:rPr lang="de-DE" sz="2200" dirty="0"/>
              <a:t> </a:t>
            </a:r>
            <a:r>
              <a:rPr lang="de-DE" sz="2200" dirty="0" err="1"/>
              <a:t>between</a:t>
            </a:r>
            <a:r>
              <a:rPr lang="de-DE" sz="2200" dirty="0"/>
              <a:t> </a:t>
            </a:r>
            <a:r>
              <a:rPr lang="de-DE" sz="2200" dirty="0" err="1"/>
              <a:t>decent</a:t>
            </a:r>
            <a:r>
              <a:rPr lang="de-DE" sz="2200" dirty="0"/>
              <a:t> and top </a:t>
            </a:r>
            <a:r>
              <a:rPr lang="de-DE" sz="2200" dirty="0" err="1"/>
              <a:t>performers</a:t>
            </a:r>
            <a:endParaRPr lang="de-DE" sz="2200" dirty="0"/>
          </a:p>
          <a:p>
            <a:r>
              <a:rPr lang="de-DE" sz="2200" u="sng" dirty="0" err="1"/>
              <a:t>Opportunity</a:t>
            </a:r>
            <a:r>
              <a:rPr lang="de-DE" sz="2200" dirty="0"/>
              <a:t>: </a:t>
            </a:r>
            <a:r>
              <a:rPr lang="de-DE" sz="2200" dirty="0" err="1"/>
              <a:t>co-work</a:t>
            </a:r>
            <a:r>
              <a:rPr lang="de-DE" sz="2200" dirty="0"/>
              <a:t> </a:t>
            </a:r>
            <a:r>
              <a:rPr lang="de-DE" sz="2200" dirty="0" err="1"/>
              <a:t>with</a:t>
            </a:r>
            <a:r>
              <a:rPr lang="de-DE" sz="2200" dirty="0"/>
              <a:t> AI/</a:t>
            </a:r>
            <a:r>
              <a:rPr lang="de-DE" sz="2200" dirty="0" err="1"/>
              <a:t>robot</a:t>
            </a:r>
            <a:r>
              <a:rPr lang="de-DE" sz="2200" dirty="0"/>
              <a:t> </a:t>
            </a:r>
            <a:r>
              <a:rPr lang="de-DE" sz="2200" dirty="0" err="1"/>
              <a:t>might</a:t>
            </a:r>
            <a:r>
              <a:rPr lang="de-DE" sz="2200" dirty="0"/>
              <a:t> </a:t>
            </a:r>
            <a:r>
              <a:rPr lang="de-DE" sz="2200" dirty="0" err="1"/>
              <a:t>lead</a:t>
            </a:r>
            <a:r>
              <a:rPr lang="de-DE" sz="2200" dirty="0"/>
              <a:t> </a:t>
            </a:r>
            <a:r>
              <a:rPr lang="de-DE" sz="2200" dirty="0" err="1"/>
              <a:t>to</a:t>
            </a:r>
            <a:r>
              <a:rPr lang="de-DE" sz="2200" dirty="0"/>
              <a:t> </a:t>
            </a:r>
            <a:r>
              <a:rPr lang="de-DE" sz="2200" dirty="0" err="1"/>
              <a:t>enhancing</a:t>
            </a:r>
            <a:r>
              <a:rPr lang="de-DE" sz="2200" dirty="0"/>
              <a:t> </a:t>
            </a:r>
            <a:r>
              <a:rPr lang="de-DE" sz="2200" dirty="0" err="1"/>
              <a:t>complex</a:t>
            </a:r>
            <a:r>
              <a:rPr lang="de-DE" sz="2200" dirty="0"/>
              <a:t> </a:t>
            </a:r>
            <a:r>
              <a:rPr lang="de-DE" sz="2200" dirty="0" err="1"/>
              <a:t>skills</a:t>
            </a:r>
            <a:r>
              <a:rPr lang="de-DE" sz="2200" dirty="0"/>
              <a:t>, </a:t>
            </a:r>
            <a:r>
              <a:rPr lang="de-DE" sz="2200" dirty="0" err="1"/>
              <a:t>allow</a:t>
            </a:r>
            <a:r>
              <a:rPr lang="de-DE" sz="2200" dirty="0"/>
              <a:t> </a:t>
            </a:r>
            <a:r>
              <a:rPr lang="de-DE" sz="2200" dirty="0" err="1"/>
              <a:t>more</a:t>
            </a:r>
            <a:r>
              <a:rPr lang="de-DE" sz="2200" dirty="0"/>
              <a:t> </a:t>
            </a:r>
            <a:r>
              <a:rPr lang="de-DE" sz="2200" dirty="0" err="1"/>
              <a:t>space</a:t>
            </a:r>
            <a:r>
              <a:rPr lang="de-DE" sz="2200" dirty="0"/>
              <a:t> </a:t>
            </a:r>
            <a:r>
              <a:rPr lang="de-DE" sz="2200" dirty="0" err="1"/>
              <a:t>to</a:t>
            </a:r>
            <a:r>
              <a:rPr lang="de-DE" sz="2200" dirty="0"/>
              <a:t> </a:t>
            </a:r>
            <a:r>
              <a:rPr lang="de-DE" sz="2200" dirty="0" err="1"/>
              <a:t>realise</a:t>
            </a:r>
            <a:r>
              <a:rPr lang="de-DE" sz="2200" dirty="0"/>
              <a:t> </a:t>
            </a:r>
            <a:r>
              <a:rPr lang="de-DE" sz="2200" dirty="0" err="1"/>
              <a:t>them</a:t>
            </a:r>
            <a:r>
              <a:rPr lang="de-DE" sz="2200" dirty="0"/>
              <a:t> (e.g. </a:t>
            </a:r>
            <a:r>
              <a:rPr lang="de-DE" sz="2200" dirty="0" err="1"/>
              <a:t>robot</a:t>
            </a:r>
            <a:r>
              <a:rPr lang="de-DE" sz="2200" dirty="0"/>
              <a:t> </a:t>
            </a:r>
            <a:r>
              <a:rPr lang="de-DE" sz="2200" dirty="0" err="1"/>
              <a:t>enhanced</a:t>
            </a:r>
            <a:r>
              <a:rPr lang="de-DE" sz="2200" dirty="0"/>
              <a:t> care </a:t>
            </a:r>
            <a:r>
              <a:rPr lang="de-DE" sz="2200" dirty="0" err="1"/>
              <a:t>allowing</a:t>
            </a:r>
            <a:r>
              <a:rPr lang="de-DE" sz="2200" dirty="0"/>
              <a:t> </a:t>
            </a:r>
            <a:r>
              <a:rPr lang="de-DE" sz="2200" dirty="0" err="1"/>
              <a:t>space</a:t>
            </a:r>
            <a:r>
              <a:rPr lang="de-DE" sz="2200" dirty="0"/>
              <a:t> </a:t>
            </a:r>
            <a:r>
              <a:rPr lang="de-DE" sz="2200" dirty="0" err="1"/>
              <a:t>for</a:t>
            </a:r>
            <a:r>
              <a:rPr lang="de-DE" sz="2200" dirty="0"/>
              <a:t> </a:t>
            </a:r>
            <a:r>
              <a:rPr lang="de-DE" sz="2200" dirty="0" err="1"/>
              <a:t>more</a:t>
            </a:r>
            <a:r>
              <a:rPr lang="de-DE" sz="2200" dirty="0"/>
              <a:t> </a:t>
            </a:r>
            <a:r>
              <a:rPr lang="de-DE" sz="2200" dirty="0" err="1"/>
              <a:t>complex</a:t>
            </a:r>
            <a:r>
              <a:rPr lang="de-DE" sz="2200" dirty="0"/>
              <a:t> care </a:t>
            </a:r>
            <a:r>
              <a:rPr lang="de-DE" sz="2200" dirty="0" err="1"/>
              <a:t>tasks</a:t>
            </a:r>
            <a:r>
              <a:rPr lang="de-DE" sz="2200" dirty="0"/>
              <a:t>)</a:t>
            </a:r>
            <a:endParaRPr lang="en-IE" sz="2200" dirty="0"/>
          </a:p>
          <a:p>
            <a:endParaRPr lang="en-IE" dirty="0"/>
          </a:p>
        </p:txBody>
      </p:sp>
      <p:pic>
        <p:nvPicPr>
          <p:cNvPr id="4" name="Picture 3">
            <a:extLst>
              <a:ext uri="{FF2B5EF4-FFF2-40B4-BE49-F238E27FC236}">
                <a16:creationId xmlns:a16="http://schemas.microsoft.com/office/drawing/2014/main" id="{6EE4CE6B-A962-4ABF-BC21-1C310E933A51}"/>
              </a:ext>
            </a:extLst>
          </p:cNvPr>
          <p:cNvPicPr>
            <a:picLocks noChangeAspect="1"/>
          </p:cNvPicPr>
          <p:nvPr/>
        </p:nvPicPr>
        <p:blipFill rotWithShape="1">
          <a:blip r:embed="rId2"/>
          <a:srcRect l="13363" r="32865"/>
          <a:stretch/>
        </p:blipFill>
        <p:spPr>
          <a:xfrm>
            <a:off x="262839" y="2044865"/>
            <a:ext cx="2658160" cy="2768270"/>
          </a:xfrm>
          <a:prstGeom prst="rect">
            <a:avLst/>
          </a:prstGeom>
        </p:spPr>
      </p:pic>
    </p:spTree>
    <p:extLst>
      <p:ext uri="{BB962C8B-B14F-4D97-AF65-F5344CB8AC3E}">
        <p14:creationId xmlns:p14="http://schemas.microsoft.com/office/powerpoint/2010/main" val="4067623608"/>
      </p:ext>
    </p:extLst>
  </p:cSld>
  <p:clrMapOvr>
    <a:masterClrMapping/>
  </p:clrMapOvr>
  <mc:AlternateContent xmlns:mc="http://schemas.openxmlformats.org/markup-compatibility/2006" xmlns:p14="http://schemas.microsoft.com/office/powerpoint/2010/main">
    <mc:Choice Requires="p14">
      <p:transition spd="slow" p14:dur="2000" advTm="215200"/>
    </mc:Choice>
    <mc:Fallback xmlns="">
      <p:transition spd="slow" advTm="2152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0304-23CD-469D-9658-9A140DD627E5}"/>
              </a:ext>
            </a:extLst>
          </p:cNvPr>
          <p:cNvSpPr>
            <a:spLocks noGrp="1"/>
          </p:cNvSpPr>
          <p:nvPr>
            <p:ph type="title"/>
          </p:nvPr>
        </p:nvSpPr>
        <p:spPr>
          <a:xfrm>
            <a:off x="5480462" y="201635"/>
            <a:ext cx="3737268" cy="1320800"/>
          </a:xfrm>
        </p:spPr>
        <p:txBody>
          <a:bodyPr>
            <a:normAutofit/>
          </a:bodyPr>
          <a:lstStyle/>
          <a:p>
            <a:pPr>
              <a:lnSpc>
                <a:spcPct val="90000"/>
              </a:lnSpc>
            </a:pPr>
            <a:r>
              <a:rPr lang="de-DE" sz="3100" dirty="0"/>
              <a:t>AI/</a:t>
            </a:r>
            <a:r>
              <a:rPr lang="de-DE" sz="3100" dirty="0" err="1"/>
              <a:t>robots</a:t>
            </a:r>
            <a:r>
              <a:rPr lang="de-DE" sz="3100" dirty="0"/>
              <a:t> and </a:t>
            </a:r>
            <a:r>
              <a:rPr lang="de-DE" sz="3100" dirty="0" err="1"/>
              <a:t>workers</a:t>
            </a:r>
            <a:r>
              <a:rPr lang="de-DE" sz="3100" dirty="0"/>
              <a:t>‘ </a:t>
            </a:r>
            <a:r>
              <a:rPr lang="de-DE" sz="3100" dirty="0" err="1"/>
              <a:t>autonomy</a:t>
            </a:r>
            <a:endParaRPr lang="en-IE" sz="3100" dirty="0"/>
          </a:p>
        </p:txBody>
      </p:sp>
      <p:sp>
        <p:nvSpPr>
          <p:cNvPr id="3" name="Content Placeholder 2">
            <a:extLst>
              <a:ext uri="{FF2B5EF4-FFF2-40B4-BE49-F238E27FC236}">
                <a16:creationId xmlns:a16="http://schemas.microsoft.com/office/drawing/2014/main" id="{954C4C2D-E739-42E8-997B-B81AD2BCBF89}"/>
              </a:ext>
            </a:extLst>
          </p:cNvPr>
          <p:cNvSpPr>
            <a:spLocks noGrp="1"/>
          </p:cNvSpPr>
          <p:nvPr>
            <p:ph idx="1"/>
          </p:nvPr>
        </p:nvSpPr>
        <p:spPr>
          <a:xfrm>
            <a:off x="4881489" y="1364567"/>
            <a:ext cx="4656406" cy="5291798"/>
          </a:xfrm>
        </p:spPr>
        <p:txBody>
          <a:bodyPr>
            <a:normAutofit lnSpcReduction="10000"/>
          </a:bodyPr>
          <a:lstStyle/>
          <a:p>
            <a:pPr>
              <a:lnSpc>
                <a:spcPct val="90000"/>
              </a:lnSpc>
            </a:pPr>
            <a:r>
              <a:rPr lang="de-DE" sz="2200" u="sng" dirty="0" err="1"/>
              <a:t>Threat</a:t>
            </a:r>
            <a:r>
              <a:rPr lang="de-DE" sz="2200" dirty="0"/>
              <a:t>: AI/</a:t>
            </a:r>
            <a:r>
              <a:rPr lang="de-DE" sz="2200" dirty="0" err="1"/>
              <a:t>robots</a:t>
            </a:r>
            <a:r>
              <a:rPr lang="de-DE" sz="2200" dirty="0"/>
              <a:t> </a:t>
            </a:r>
            <a:r>
              <a:rPr lang="de-DE" sz="2200" dirty="0" err="1"/>
              <a:t>that</a:t>
            </a:r>
            <a:r>
              <a:rPr lang="de-DE" sz="2200" dirty="0"/>
              <a:t> </a:t>
            </a:r>
            <a:r>
              <a:rPr lang="de-DE" sz="2200" dirty="0" err="1"/>
              <a:t>require</a:t>
            </a:r>
            <a:r>
              <a:rPr lang="de-DE" sz="2200" dirty="0"/>
              <a:t> </a:t>
            </a:r>
            <a:r>
              <a:rPr lang="de-DE" sz="2200" dirty="0" err="1"/>
              <a:t>very</a:t>
            </a:r>
            <a:r>
              <a:rPr lang="de-DE" sz="2200" dirty="0"/>
              <a:t> </a:t>
            </a:r>
            <a:r>
              <a:rPr lang="de-DE" sz="2200" dirty="0" err="1"/>
              <a:t>strict</a:t>
            </a:r>
            <a:r>
              <a:rPr lang="de-DE" sz="2200" dirty="0"/>
              <a:t> </a:t>
            </a:r>
            <a:r>
              <a:rPr lang="de-DE" sz="2200" dirty="0" err="1"/>
              <a:t>protocols</a:t>
            </a:r>
            <a:r>
              <a:rPr lang="de-DE" sz="2200" dirty="0"/>
              <a:t>, </a:t>
            </a:r>
            <a:r>
              <a:rPr lang="de-DE" sz="2200" dirty="0" err="1"/>
              <a:t>where</a:t>
            </a:r>
            <a:r>
              <a:rPr lang="de-DE" sz="2200" dirty="0"/>
              <a:t> </a:t>
            </a:r>
            <a:r>
              <a:rPr lang="de-DE" sz="2200" dirty="0" err="1"/>
              <a:t>worker</a:t>
            </a:r>
            <a:r>
              <a:rPr lang="de-DE" sz="2200" dirty="0"/>
              <a:t> </a:t>
            </a:r>
            <a:r>
              <a:rPr lang="de-DE" sz="2200" dirty="0" err="1"/>
              <a:t>have</a:t>
            </a:r>
            <a:r>
              <a:rPr lang="de-DE" sz="2200" dirty="0"/>
              <a:t> </a:t>
            </a:r>
            <a:r>
              <a:rPr lang="de-DE" sz="2200" dirty="0" err="1"/>
              <a:t>little</a:t>
            </a:r>
            <a:r>
              <a:rPr lang="de-DE" sz="2200" dirty="0"/>
              <a:t> </a:t>
            </a:r>
            <a:r>
              <a:rPr lang="de-DE" sz="2200" dirty="0" err="1"/>
              <a:t>scope</a:t>
            </a:r>
            <a:r>
              <a:rPr lang="de-DE" sz="2200" dirty="0"/>
              <a:t> </a:t>
            </a:r>
            <a:r>
              <a:rPr lang="de-DE" sz="2200" dirty="0" err="1"/>
              <a:t>for</a:t>
            </a:r>
            <a:r>
              <a:rPr lang="de-DE" sz="2200" dirty="0"/>
              <a:t> </a:t>
            </a:r>
            <a:r>
              <a:rPr lang="de-DE" sz="2200" dirty="0" err="1"/>
              <a:t>judgment</a:t>
            </a:r>
            <a:r>
              <a:rPr lang="de-DE" sz="2200" dirty="0"/>
              <a:t>, </a:t>
            </a:r>
            <a:r>
              <a:rPr lang="de-DE" sz="2200" dirty="0" err="1"/>
              <a:t>decision-making</a:t>
            </a:r>
            <a:r>
              <a:rPr lang="de-DE" sz="2200" dirty="0"/>
              <a:t> and </a:t>
            </a:r>
            <a:r>
              <a:rPr lang="de-DE" sz="2200" dirty="0" err="1"/>
              <a:t>development</a:t>
            </a:r>
            <a:r>
              <a:rPr lang="de-DE" sz="2200" dirty="0"/>
              <a:t>, </a:t>
            </a:r>
            <a:r>
              <a:rPr lang="de-DE" sz="2200" dirty="0" err="1"/>
              <a:t>experiences</a:t>
            </a:r>
            <a:r>
              <a:rPr lang="de-DE" sz="2200" dirty="0"/>
              <a:t> </a:t>
            </a:r>
            <a:r>
              <a:rPr lang="de-DE" sz="2200" dirty="0" err="1"/>
              <a:t>themselves</a:t>
            </a:r>
            <a:r>
              <a:rPr lang="de-DE" sz="2200" dirty="0"/>
              <a:t> </a:t>
            </a:r>
            <a:r>
              <a:rPr lang="de-DE" sz="2200" dirty="0" err="1"/>
              <a:t>as</a:t>
            </a:r>
            <a:r>
              <a:rPr lang="de-DE" sz="2200" dirty="0"/>
              <a:t> </a:t>
            </a:r>
            <a:r>
              <a:rPr lang="de-DE" sz="2200" dirty="0" err="1"/>
              <a:t>subordinate</a:t>
            </a:r>
            <a:r>
              <a:rPr lang="de-DE" sz="2200" dirty="0"/>
              <a:t> </a:t>
            </a:r>
            <a:r>
              <a:rPr lang="de-DE" sz="2200" dirty="0" err="1"/>
              <a:t>to</a:t>
            </a:r>
            <a:r>
              <a:rPr lang="de-DE" sz="2200" dirty="0"/>
              <a:t> </a:t>
            </a:r>
            <a:r>
              <a:rPr lang="de-DE" sz="2200" dirty="0" err="1"/>
              <a:t>machine</a:t>
            </a:r>
            <a:r>
              <a:rPr lang="de-DE" sz="2200" dirty="0"/>
              <a:t>, </a:t>
            </a:r>
            <a:r>
              <a:rPr lang="de-DE" sz="2200" dirty="0" err="1"/>
              <a:t>fine-grained</a:t>
            </a:r>
            <a:r>
              <a:rPr lang="de-DE" sz="2200" dirty="0"/>
              <a:t> </a:t>
            </a:r>
            <a:r>
              <a:rPr lang="de-DE" sz="2200" dirty="0" err="1"/>
              <a:t>monitoring</a:t>
            </a:r>
            <a:r>
              <a:rPr lang="de-DE" sz="2200" dirty="0"/>
              <a:t> and </a:t>
            </a:r>
            <a:r>
              <a:rPr lang="de-DE" sz="2200" dirty="0" err="1"/>
              <a:t>surveillance</a:t>
            </a:r>
            <a:r>
              <a:rPr lang="de-DE" sz="2200" dirty="0"/>
              <a:t> </a:t>
            </a:r>
            <a:r>
              <a:rPr lang="de-DE" sz="2200" dirty="0" err="1"/>
              <a:t>of</a:t>
            </a:r>
            <a:r>
              <a:rPr lang="de-DE" sz="2200" dirty="0"/>
              <a:t> </a:t>
            </a:r>
            <a:r>
              <a:rPr lang="de-DE" sz="2200" dirty="0" err="1"/>
              <a:t>performance</a:t>
            </a:r>
            <a:r>
              <a:rPr lang="de-DE" sz="2200" dirty="0"/>
              <a:t>, </a:t>
            </a:r>
            <a:r>
              <a:rPr lang="de-DE" sz="2200" dirty="0" err="1"/>
              <a:t>opacity</a:t>
            </a:r>
            <a:r>
              <a:rPr lang="de-DE" sz="2200" dirty="0"/>
              <a:t> </a:t>
            </a:r>
            <a:r>
              <a:rPr lang="de-DE" sz="2200" dirty="0" err="1"/>
              <a:t>of</a:t>
            </a:r>
            <a:r>
              <a:rPr lang="de-DE" sz="2200" dirty="0"/>
              <a:t> AI </a:t>
            </a:r>
            <a:r>
              <a:rPr lang="de-DE" sz="2200" dirty="0" err="1"/>
              <a:t>may</a:t>
            </a:r>
            <a:r>
              <a:rPr lang="de-DE" sz="2200" dirty="0"/>
              <a:t> </a:t>
            </a:r>
            <a:r>
              <a:rPr lang="de-DE" sz="2200" dirty="0" err="1"/>
              <a:t>lead</a:t>
            </a:r>
            <a:r>
              <a:rPr lang="de-DE" sz="2200" dirty="0"/>
              <a:t> </a:t>
            </a:r>
            <a:r>
              <a:rPr lang="de-DE" sz="2200" dirty="0" err="1"/>
              <a:t>to</a:t>
            </a:r>
            <a:r>
              <a:rPr lang="de-DE" sz="2200" dirty="0"/>
              <a:t> </a:t>
            </a:r>
            <a:r>
              <a:rPr lang="de-DE" sz="2200" dirty="0" err="1"/>
              <a:t>feeling</a:t>
            </a:r>
            <a:r>
              <a:rPr lang="de-DE" sz="2200" dirty="0"/>
              <a:t> </a:t>
            </a:r>
            <a:r>
              <a:rPr lang="de-DE" sz="2200" dirty="0" err="1"/>
              <a:t>of</a:t>
            </a:r>
            <a:r>
              <a:rPr lang="de-DE" sz="2200" dirty="0"/>
              <a:t> </a:t>
            </a:r>
            <a:r>
              <a:rPr lang="de-DE" sz="2200" dirty="0" err="1"/>
              <a:t>alienation</a:t>
            </a:r>
            <a:endParaRPr lang="de-DE" sz="2200" dirty="0"/>
          </a:p>
          <a:p>
            <a:pPr>
              <a:lnSpc>
                <a:spcPct val="90000"/>
              </a:lnSpc>
            </a:pPr>
            <a:r>
              <a:rPr lang="de-DE" sz="2200" u="sng" dirty="0" err="1"/>
              <a:t>Opportunity</a:t>
            </a:r>
            <a:r>
              <a:rPr lang="de-DE" sz="2200" dirty="0"/>
              <a:t>: AI/</a:t>
            </a:r>
            <a:r>
              <a:rPr lang="de-DE" sz="2200" dirty="0" err="1"/>
              <a:t>robot</a:t>
            </a:r>
            <a:r>
              <a:rPr lang="de-DE" sz="2200" dirty="0"/>
              <a:t> </a:t>
            </a:r>
            <a:r>
              <a:rPr lang="de-DE" sz="2200" dirty="0" err="1"/>
              <a:t>collaboration</a:t>
            </a:r>
            <a:r>
              <a:rPr lang="de-DE" sz="2200" dirty="0"/>
              <a:t> </a:t>
            </a:r>
            <a:r>
              <a:rPr lang="de-DE" sz="2200" dirty="0" err="1"/>
              <a:t>may</a:t>
            </a:r>
            <a:r>
              <a:rPr lang="de-DE" sz="2200" dirty="0"/>
              <a:t> </a:t>
            </a:r>
            <a:r>
              <a:rPr lang="de-DE" sz="2200" dirty="0" err="1"/>
              <a:t>leave</a:t>
            </a:r>
            <a:r>
              <a:rPr lang="de-DE" sz="2200" dirty="0"/>
              <a:t> </a:t>
            </a:r>
            <a:r>
              <a:rPr lang="de-DE" sz="2200" dirty="0" err="1"/>
              <a:t>room</a:t>
            </a:r>
            <a:r>
              <a:rPr lang="de-DE" sz="2200" dirty="0"/>
              <a:t> </a:t>
            </a:r>
            <a:r>
              <a:rPr lang="de-DE" sz="2200" dirty="0" err="1"/>
              <a:t>for</a:t>
            </a:r>
            <a:r>
              <a:rPr lang="de-DE" sz="2200" dirty="0"/>
              <a:t> human </a:t>
            </a:r>
            <a:r>
              <a:rPr lang="de-DE" sz="2200" dirty="0" err="1"/>
              <a:t>decision-making</a:t>
            </a:r>
            <a:r>
              <a:rPr lang="de-DE" sz="2200" dirty="0"/>
              <a:t>, open </a:t>
            </a:r>
            <a:r>
              <a:rPr lang="de-DE" sz="2200" dirty="0" err="1"/>
              <a:t>up</a:t>
            </a:r>
            <a:r>
              <a:rPr lang="de-DE" sz="2200" dirty="0"/>
              <a:t> </a:t>
            </a:r>
            <a:r>
              <a:rPr lang="de-DE" sz="2200" dirty="0" err="1"/>
              <a:t>new</a:t>
            </a:r>
            <a:r>
              <a:rPr lang="de-DE" sz="2200" dirty="0"/>
              <a:t> </a:t>
            </a:r>
            <a:r>
              <a:rPr lang="de-DE" sz="2200" dirty="0" err="1"/>
              <a:t>avenues</a:t>
            </a:r>
            <a:r>
              <a:rPr lang="de-DE" sz="2200" dirty="0"/>
              <a:t> </a:t>
            </a:r>
            <a:r>
              <a:rPr lang="de-DE" sz="2200" dirty="0" err="1"/>
              <a:t>of</a:t>
            </a:r>
            <a:r>
              <a:rPr lang="de-DE" sz="2200" dirty="0"/>
              <a:t> </a:t>
            </a:r>
            <a:r>
              <a:rPr lang="de-DE" sz="2200" dirty="0" err="1"/>
              <a:t>autonomous</a:t>
            </a:r>
            <a:r>
              <a:rPr lang="de-DE" sz="2200" dirty="0"/>
              <a:t> </a:t>
            </a:r>
            <a:r>
              <a:rPr lang="de-DE" sz="2200" dirty="0" err="1"/>
              <a:t>decision-making</a:t>
            </a:r>
            <a:r>
              <a:rPr lang="de-DE" sz="2200" dirty="0"/>
              <a:t>, </a:t>
            </a:r>
            <a:r>
              <a:rPr lang="de-DE" sz="2200" dirty="0" err="1"/>
              <a:t>may</a:t>
            </a:r>
            <a:r>
              <a:rPr lang="de-DE" sz="2200" dirty="0"/>
              <a:t> </a:t>
            </a:r>
            <a:r>
              <a:rPr lang="de-DE" sz="2200" dirty="0" err="1"/>
              <a:t>be</a:t>
            </a:r>
            <a:r>
              <a:rPr lang="de-DE" sz="2200" dirty="0"/>
              <a:t> </a:t>
            </a:r>
            <a:r>
              <a:rPr lang="de-DE" sz="2200" dirty="0" err="1"/>
              <a:t>perceived</a:t>
            </a:r>
            <a:r>
              <a:rPr lang="de-DE" sz="2200" dirty="0"/>
              <a:t> </a:t>
            </a:r>
            <a:r>
              <a:rPr lang="de-DE" sz="2200" dirty="0" err="1"/>
              <a:t>as</a:t>
            </a:r>
            <a:r>
              <a:rPr lang="de-DE" sz="2200" dirty="0"/>
              <a:t> </a:t>
            </a:r>
            <a:r>
              <a:rPr lang="de-DE" sz="2200" dirty="0" err="1"/>
              <a:t>instruments</a:t>
            </a:r>
            <a:r>
              <a:rPr lang="de-DE" sz="2200" dirty="0"/>
              <a:t>/</a:t>
            </a:r>
            <a:r>
              <a:rPr lang="de-DE" sz="2200" dirty="0" err="1"/>
              <a:t>tools</a:t>
            </a:r>
            <a:r>
              <a:rPr lang="de-DE" sz="2200" dirty="0"/>
              <a:t> </a:t>
            </a:r>
            <a:r>
              <a:rPr lang="de-DE" sz="2200" dirty="0" err="1"/>
              <a:t>for</a:t>
            </a:r>
            <a:r>
              <a:rPr lang="de-DE" sz="2200" dirty="0"/>
              <a:t> </a:t>
            </a:r>
            <a:r>
              <a:rPr lang="de-DE" sz="2200" dirty="0" err="1"/>
              <a:t>achievement</a:t>
            </a:r>
            <a:r>
              <a:rPr lang="de-DE" sz="2200" dirty="0"/>
              <a:t> </a:t>
            </a:r>
            <a:r>
              <a:rPr lang="de-DE" sz="2200" dirty="0" err="1"/>
              <a:t>of</a:t>
            </a:r>
            <a:r>
              <a:rPr lang="de-DE" sz="2200" dirty="0"/>
              <a:t> </a:t>
            </a:r>
            <a:r>
              <a:rPr lang="de-DE" sz="2200" dirty="0" err="1"/>
              <a:t>purpose</a:t>
            </a:r>
            <a:r>
              <a:rPr lang="de-DE" sz="2200" dirty="0"/>
              <a:t>,</a:t>
            </a:r>
          </a:p>
          <a:p>
            <a:pPr>
              <a:lnSpc>
                <a:spcPct val="90000"/>
              </a:lnSpc>
            </a:pPr>
            <a:endParaRPr lang="en-IE" sz="1700" dirty="0"/>
          </a:p>
        </p:txBody>
      </p:sp>
      <p:pic>
        <p:nvPicPr>
          <p:cNvPr id="4" name="Picture 3">
            <a:extLst>
              <a:ext uri="{FF2B5EF4-FFF2-40B4-BE49-F238E27FC236}">
                <a16:creationId xmlns:a16="http://schemas.microsoft.com/office/drawing/2014/main" id="{92A6127B-3FB9-46F6-92C1-2096BA82247E}"/>
              </a:ext>
            </a:extLst>
          </p:cNvPr>
          <p:cNvPicPr>
            <a:picLocks noChangeAspect="1"/>
          </p:cNvPicPr>
          <p:nvPr/>
        </p:nvPicPr>
        <p:blipFill rotWithShape="1">
          <a:blip r:embed="rId2"/>
          <a:srcRect l="29956" r="26385"/>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3948710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12C9-066D-42B5-B621-D2AB87049115}"/>
              </a:ext>
            </a:extLst>
          </p:cNvPr>
          <p:cNvSpPr>
            <a:spLocks noGrp="1"/>
          </p:cNvSpPr>
          <p:nvPr>
            <p:ph type="title"/>
          </p:nvPr>
        </p:nvSpPr>
        <p:spPr>
          <a:xfrm>
            <a:off x="226762" y="251791"/>
            <a:ext cx="9047239" cy="1320800"/>
          </a:xfrm>
        </p:spPr>
        <p:txBody>
          <a:bodyPr>
            <a:normAutofit fontScale="90000"/>
          </a:bodyPr>
          <a:lstStyle/>
          <a:p>
            <a:r>
              <a:rPr lang="de-DE" dirty="0" err="1"/>
              <a:t>Autonomy</a:t>
            </a:r>
            <a:r>
              <a:rPr lang="de-DE" dirty="0"/>
              <a:t> and “order-</a:t>
            </a:r>
            <a:r>
              <a:rPr lang="de-DE" dirty="0" err="1"/>
              <a:t>following</a:t>
            </a:r>
            <a:r>
              <a:rPr lang="de-DE" dirty="0"/>
              <a:t> </a:t>
            </a:r>
            <a:r>
              <a:rPr lang="de-DE" dirty="0" err="1"/>
              <a:t>collaboration</a:t>
            </a:r>
            <a:r>
              <a:rPr lang="de-DE" dirty="0"/>
              <a:t>“ </a:t>
            </a:r>
            <a:r>
              <a:rPr lang="de-DE" dirty="0" err="1"/>
              <a:t>between</a:t>
            </a:r>
            <a:r>
              <a:rPr lang="de-DE" dirty="0"/>
              <a:t> AI/</a:t>
            </a:r>
            <a:r>
              <a:rPr lang="de-DE" dirty="0" err="1"/>
              <a:t>robot</a:t>
            </a:r>
            <a:r>
              <a:rPr lang="de-DE" dirty="0"/>
              <a:t> and human</a:t>
            </a:r>
            <a:endParaRPr lang="en-IE" dirty="0"/>
          </a:p>
        </p:txBody>
      </p:sp>
      <p:sp>
        <p:nvSpPr>
          <p:cNvPr id="3" name="Content Placeholder 2">
            <a:extLst>
              <a:ext uri="{FF2B5EF4-FFF2-40B4-BE49-F238E27FC236}">
                <a16:creationId xmlns:a16="http://schemas.microsoft.com/office/drawing/2014/main" id="{637D4E4A-F979-49A4-A917-3E18DCC17A82}"/>
              </a:ext>
            </a:extLst>
          </p:cNvPr>
          <p:cNvSpPr>
            <a:spLocks noGrp="1"/>
          </p:cNvSpPr>
          <p:nvPr>
            <p:ph idx="1"/>
          </p:nvPr>
        </p:nvSpPr>
        <p:spPr>
          <a:xfrm>
            <a:off x="677333" y="1572591"/>
            <a:ext cx="8731709" cy="4973983"/>
          </a:xfrm>
        </p:spPr>
        <p:txBody>
          <a:bodyPr>
            <a:normAutofit/>
          </a:bodyPr>
          <a:lstStyle/>
          <a:p>
            <a:r>
              <a:rPr lang="en-IE" sz="2200" dirty="0"/>
              <a:t>Automation and the risk of treating humans as “stimulus-response machine” </a:t>
            </a:r>
          </a:p>
          <a:p>
            <a:r>
              <a:rPr lang="en-IE" sz="2200" dirty="0"/>
              <a:t>“Think, for example, of the Amazon warehouse worker who is given a set of customer orders and a route through the warehouse to pick up those orders that has been planned by an algorithm. They see the stimulus given to them by the machine and respond, not with creativity or foresight, but by just following the route that is recommended. They dare not second-guess the algorithm or exercise any creativity in case they are less efficient at their jobs.” (Danaher &amp; </a:t>
            </a:r>
            <a:r>
              <a:rPr lang="en-IE" sz="2200" dirty="0" err="1"/>
              <a:t>Nyholm</a:t>
            </a:r>
            <a:r>
              <a:rPr lang="en-IE" sz="2200" dirty="0"/>
              <a:t> 2020, p.7)</a:t>
            </a:r>
          </a:p>
          <a:p>
            <a:r>
              <a:rPr lang="en-IE" sz="2200" dirty="0"/>
              <a:t>(see also John Oliver in Warehouse segment on Amazon workers describing themselves as feeling </a:t>
            </a:r>
            <a:r>
              <a:rPr lang="en-IE" sz="2200" dirty="0" err="1"/>
              <a:t>roboticised</a:t>
            </a:r>
            <a:r>
              <a:rPr lang="en-IE" sz="2200" dirty="0"/>
              <a:t>) </a:t>
            </a:r>
          </a:p>
          <a:p>
            <a:endParaRPr lang="en-IE" sz="2200" dirty="0"/>
          </a:p>
          <a:p>
            <a:endParaRPr lang="en-IE" dirty="0"/>
          </a:p>
        </p:txBody>
      </p:sp>
    </p:spTree>
    <p:extLst>
      <p:ext uri="{BB962C8B-B14F-4D97-AF65-F5344CB8AC3E}">
        <p14:creationId xmlns:p14="http://schemas.microsoft.com/office/powerpoint/2010/main" val="4031429990"/>
      </p:ext>
    </p:extLst>
  </p:cSld>
  <p:clrMapOvr>
    <a:masterClrMapping/>
  </p:clrMapOvr>
  <mc:AlternateContent xmlns:mc="http://schemas.openxmlformats.org/markup-compatibility/2006" xmlns:p14="http://schemas.microsoft.com/office/powerpoint/2010/main">
    <mc:Choice Requires="p14">
      <p:transition spd="slow" p14:dur="2000" advTm="91374"/>
    </mc:Choice>
    <mc:Fallback xmlns="">
      <p:transition spd="slow" advTm="91374"/>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280DF-87B7-4145-8F9A-6E2F17BA93B8}"/>
              </a:ext>
            </a:extLst>
          </p:cNvPr>
          <p:cNvSpPr>
            <a:spLocks noGrp="1"/>
          </p:cNvSpPr>
          <p:nvPr>
            <p:ph type="title"/>
          </p:nvPr>
        </p:nvSpPr>
        <p:spPr>
          <a:xfrm>
            <a:off x="353776" y="328245"/>
            <a:ext cx="8596668" cy="1320800"/>
          </a:xfrm>
        </p:spPr>
        <p:txBody>
          <a:bodyPr anchor="t">
            <a:normAutofit/>
          </a:bodyPr>
          <a:lstStyle/>
          <a:p>
            <a:r>
              <a:rPr lang="de-DE" dirty="0"/>
              <a:t>Design </a:t>
            </a:r>
            <a:r>
              <a:rPr lang="de-DE" dirty="0" err="1"/>
              <a:t>for</a:t>
            </a:r>
            <a:r>
              <a:rPr lang="de-DE" dirty="0"/>
              <a:t> </a:t>
            </a:r>
            <a:r>
              <a:rPr lang="de-DE" dirty="0" err="1"/>
              <a:t>meaningfulness</a:t>
            </a:r>
            <a:endParaRPr lang="en-IE" dirty="0"/>
          </a:p>
        </p:txBody>
      </p:sp>
      <p:sp>
        <p:nvSpPr>
          <p:cNvPr id="3" name="Content Placeholder 2">
            <a:extLst>
              <a:ext uri="{FF2B5EF4-FFF2-40B4-BE49-F238E27FC236}">
                <a16:creationId xmlns:a16="http://schemas.microsoft.com/office/drawing/2014/main" id="{94E934B2-41A6-43FF-84DE-E103CF70FE4A}"/>
              </a:ext>
            </a:extLst>
          </p:cNvPr>
          <p:cNvSpPr>
            <a:spLocks noGrp="1"/>
          </p:cNvSpPr>
          <p:nvPr>
            <p:ph idx="1"/>
          </p:nvPr>
        </p:nvSpPr>
        <p:spPr>
          <a:xfrm>
            <a:off x="928469" y="1237957"/>
            <a:ext cx="8596668" cy="4803405"/>
          </a:xfrm>
        </p:spPr>
        <p:txBody>
          <a:bodyPr>
            <a:noAutofit/>
          </a:bodyPr>
          <a:lstStyle/>
          <a:p>
            <a:pPr>
              <a:lnSpc>
                <a:spcPct val="90000"/>
              </a:lnSpc>
            </a:pPr>
            <a:r>
              <a:rPr lang="de-DE" sz="2200" dirty="0" err="1"/>
              <a:t>Full</a:t>
            </a:r>
            <a:r>
              <a:rPr lang="de-DE" sz="2200" dirty="0"/>
              <a:t> </a:t>
            </a:r>
            <a:r>
              <a:rPr lang="de-DE" sz="2200" dirty="0" err="1"/>
              <a:t>automation</a:t>
            </a:r>
            <a:r>
              <a:rPr lang="de-DE" sz="2200" dirty="0"/>
              <a:t> </a:t>
            </a:r>
            <a:r>
              <a:rPr lang="de-DE" sz="2200" dirty="0" err="1"/>
              <a:t>vs</a:t>
            </a:r>
            <a:r>
              <a:rPr lang="de-DE" sz="2200" dirty="0"/>
              <a:t> AI/</a:t>
            </a:r>
            <a:r>
              <a:rPr lang="de-DE" sz="2200" dirty="0" err="1"/>
              <a:t>robot</a:t>
            </a:r>
            <a:r>
              <a:rPr lang="de-DE" sz="2200" dirty="0"/>
              <a:t> </a:t>
            </a:r>
            <a:r>
              <a:rPr lang="de-DE" sz="2200" dirty="0" err="1"/>
              <a:t>collaboration</a:t>
            </a:r>
            <a:r>
              <a:rPr lang="de-DE" sz="2200" dirty="0"/>
              <a:t> and </a:t>
            </a:r>
            <a:r>
              <a:rPr lang="de-DE" sz="2200" dirty="0" err="1"/>
              <a:t>society‘s</a:t>
            </a:r>
            <a:r>
              <a:rPr lang="de-DE" sz="2200" dirty="0"/>
              <a:t> </a:t>
            </a:r>
            <a:r>
              <a:rPr lang="de-DE" sz="2200" dirty="0" err="1"/>
              <a:t>obligation</a:t>
            </a:r>
            <a:r>
              <a:rPr lang="de-DE" sz="2200" dirty="0"/>
              <a:t> </a:t>
            </a:r>
            <a:r>
              <a:rPr lang="de-DE" sz="2200" dirty="0" err="1"/>
              <a:t>to</a:t>
            </a:r>
            <a:r>
              <a:rPr lang="de-DE" sz="2200" dirty="0"/>
              <a:t> support </a:t>
            </a:r>
            <a:r>
              <a:rPr lang="de-DE" sz="2200" dirty="0" err="1"/>
              <a:t>availability</a:t>
            </a:r>
            <a:r>
              <a:rPr lang="de-DE" sz="2200" dirty="0"/>
              <a:t> </a:t>
            </a:r>
            <a:r>
              <a:rPr lang="de-DE" sz="2200" dirty="0" err="1"/>
              <a:t>of</a:t>
            </a:r>
            <a:r>
              <a:rPr lang="de-DE" sz="2200" dirty="0"/>
              <a:t> </a:t>
            </a:r>
            <a:r>
              <a:rPr lang="de-DE" sz="2200" dirty="0" err="1"/>
              <a:t>meaningful</a:t>
            </a:r>
            <a:r>
              <a:rPr lang="de-DE" sz="2200" dirty="0"/>
              <a:t> </a:t>
            </a:r>
            <a:r>
              <a:rPr lang="de-DE" sz="2200" dirty="0" err="1"/>
              <a:t>work</a:t>
            </a:r>
            <a:endParaRPr lang="de-DE" sz="2200" dirty="0"/>
          </a:p>
          <a:p>
            <a:pPr>
              <a:lnSpc>
                <a:spcPct val="90000"/>
              </a:lnSpc>
            </a:pPr>
            <a:r>
              <a:rPr lang="de-DE" sz="2200" dirty="0" err="1"/>
              <a:t>Or</a:t>
            </a:r>
            <a:r>
              <a:rPr lang="de-DE" sz="2200" dirty="0"/>
              <a:t> </a:t>
            </a:r>
            <a:r>
              <a:rPr lang="de-DE" sz="2200" dirty="0" err="1"/>
              <a:t>is</a:t>
            </a:r>
            <a:r>
              <a:rPr lang="de-DE" sz="2200" dirty="0"/>
              <a:t> </a:t>
            </a:r>
            <a:r>
              <a:rPr lang="de-DE" sz="2200" dirty="0" err="1"/>
              <a:t>it</a:t>
            </a:r>
            <a:r>
              <a:rPr lang="de-DE" sz="2200" dirty="0"/>
              <a:t> </a:t>
            </a:r>
            <a:r>
              <a:rPr lang="de-DE" sz="2200" dirty="0" err="1"/>
              <a:t>about</a:t>
            </a:r>
            <a:r>
              <a:rPr lang="de-DE" sz="2200" dirty="0"/>
              <a:t> </a:t>
            </a:r>
            <a:r>
              <a:rPr lang="de-DE" sz="2200" dirty="0" err="1"/>
              <a:t>enabling</a:t>
            </a:r>
            <a:r>
              <a:rPr lang="de-DE" sz="2200" dirty="0"/>
              <a:t> </a:t>
            </a:r>
            <a:r>
              <a:rPr lang="de-DE" sz="2200" dirty="0" err="1"/>
              <a:t>flourishing</a:t>
            </a:r>
            <a:r>
              <a:rPr lang="de-DE" sz="2200" dirty="0"/>
              <a:t> outside </a:t>
            </a:r>
            <a:r>
              <a:rPr lang="de-DE" sz="2200" dirty="0" err="1"/>
              <a:t>of</a:t>
            </a:r>
            <a:r>
              <a:rPr lang="de-DE" sz="2200" dirty="0"/>
              <a:t> </a:t>
            </a:r>
            <a:r>
              <a:rPr lang="de-DE" sz="2200" dirty="0" err="1"/>
              <a:t>work</a:t>
            </a:r>
            <a:r>
              <a:rPr lang="de-DE" sz="2200" dirty="0"/>
              <a:t>? (e.g. GBI)</a:t>
            </a:r>
          </a:p>
          <a:p>
            <a:pPr>
              <a:lnSpc>
                <a:spcPct val="90000"/>
              </a:lnSpc>
            </a:pPr>
            <a:r>
              <a:rPr lang="de-DE" sz="2200" dirty="0" err="1"/>
              <a:t>Importance</a:t>
            </a:r>
            <a:r>
              <a:rPr lang="de-DE" sz="2200" dirty="0"/>
              <a:t> </a:t>
            </a:r>
            <a:r>
              <a:rPr lang="de-DE" sz="2200" dirty="0" err="1"/>
              <a:t>of</a:t>
            </a:r>
            <a:r>
              <a:rPr lang="de-DE" sz="2200" dirty="0"/>
              <a:t> </a:t>
            </a:r>
            <a:r>
              <a:rPr lang="de-DE" sz="2200" dirty="0" err="1"/>
              <a:t>designing</a:t>
            </a:r>
            <a:r>
              <a:rPr lang="de-DE" sz="2200" dirty="0"/>
              <a:t> AI/</a:t>
            </a:r>
            <a:r>
              <a:rPr lang="de-DE" sz="2200" dirty="0" err="1"/>
              <a:t>robots</a:t>
            </a:r>
            <a:r>
              <a:rPr lang="de-DE" sz="2200" dirty="0"/>
              <a:t> </a:t>
            </a:r>
            <a:r>
              <a:rPr lang="de-DE" sz="2200" dirty="0" err="1"/>
              <a:t>with</a:t>
            </a:r>
            <a:r>
              <a:rPr lang="de-DE" sz="2200" dirty="0"/>
              <a:t> </a:t>
            </a:r>
            <a:r>
              <a:rPr lang="de-DE" sz="2200" dirty="0" err="1"/>
              <a:t>impact</a:t>
            </a:r>
            <a:r>
              <a:rPr lang="de-DE" sz="2200" dirty="0"/>
              <a:t> on </a:t>
            </a:r>
            <a:r>
              <a:rPr lang="de-DE" sz="2200" dirty="0" err="1"/>
              <a:t>meaningful</a:t>
            </a:r>
            <a:r>
              <a:rPr lang="de-DE" sz="2200" dirty="0"/>
              <a:t> </a:t>
            </a:r>
            <a:r>
              <a:rPr lang="de-DE" sz="2200" dirty="0" err="1"/>
              <a:t>work</a:t>
            </a:r>
            <a:r>
              <a:rPr lang="de-DE" sz="2200" dirty="0"/>
              <a:t> in </a:t>
            </a:r>
            <a:r>
              <a:rPr lang="de-DE" sz="2200" dirty="0" err="1"/>
              <a:t>mind</a:t>
            </a:r>
            <a:r>
              <a:rPr lang="de-DE" sz="2200" dirty="0"/>
              <a:t>:</a:t>
            </a:r>
          </a:p>
          <a:p>
            <a:pPr marL="457200" indent="-457200">
              <a:lnSpc>
                <a:spcPct val="90000"/>
              </a:lnSpc>
              <a:buFont typeface="+mj-lt"/>
              <a:buAutoNum type="arabicPeriod"/>
            </a:pPr>
            <a:r>
              <a:rPr lang="de-DE" sz="2200" dirty="0" err="1"/>
              <a:t>Avoid</a:t>
            </a:r>
            <a:r>
              <a:rPr lang="de-DE" sz="2200" dirty="0"/>
              <a:t> </a:t>
            </a:r>
            <a:r>
              <a:rPr lang="de-DE" sz="2200" dirty="0" err="1"/>
              <a:t>automating</a:t>
            </a:r>
            <a:r>
              <a:rPr lang="de-DE" sz="2200" dirty="0"/>
              <a:t> </a:t>
            </a:r>
            <a:r>
              <a:rPr lang="de-DE" sz="2200" dirty="0" err="1"/>
              <a:t>features</a:t>
            </a:r>
            <a:r>
              <a:rPr lang="de-DE" sz="2200" dirty="0"/>
              <a:t> </a:t>
            </a:r>
            <a:r>
              <a:rPr lang="de-DE" sz="2200" dirty="0" err="1"/>
              <a:t>that</a:t>
            </a:r>
            <a:r>
              <a:rPr lang="de-DE" sz="2200" dirty="0"/>
              <a:t> </a:t>
            </a:r>
            <a:r>
              <a:rPr lang="de-DE" sz="2200" dirty="0" err="1"/>
              <a:t>are</a:t>
            </a:r>
            <a:r>
              <a:rPr lang="de-DE" sz="2200" dirty="0"/>
              <a:t> essential </a:t>
            </a:r>
            <a:r>
              <a:rPr lang="de-DE" sz="2200" dirty="0" err="1"/>
              <a:t>for</a:t>
            </a:r>
            <a:r>
              <a:rPr lang="de-DE" sz="2200" dirty="0"/>
              <a:t> </a:t>
            </a:r>
            <a:r>
              <a:rPr lang="de-DE" sz="2200" dirty="0" err="1"/>
              <a:t>the</a:t>
            </a:r>
            <a:r>
              <a:rPr lang="de-DE" sz="2200" dirty="0"/>
              <a:t> </a:t>
            </a:r>
            <a:r>
              <a:rPr lang="de-DE" sz="2200" dirty="0" err="1"/>
              <a:t>experience</a:t>
            </a:r>
            <a:r>
              <a:rPr lang="de-DE" sz="2200" dirty="0"/>
              <a:t> </a:t>
            </a:r>
            <a:r>
              <a:rPr lang="de-DE" sz="2200" dirty="0" err="1"/>
              <a:t>of</a:t>
            </a:r>
            <a:r>
              <a:rPr lang="de-DE" sz="2200" dirty="0"/>
              <a:t> </a:t>
            </a:r>
            <a:r>
              <a:rPr lang="de-DE" sz="2200" dirty="0" err="1"/>
              <a:t>purpose</a:t>
            </a:r>
            <a:endParaRPr lang="de-DE" sz="2200" dirty="0"/>
          </a:p>
          <a:p>
            <a:pPr marL="457200" indent="-457200">
              <a:lnSpc>
                <a:spcPct val="90000"/>
              </a:lnSpc>
              <a:buFont typeface="+mj-lt"/>
              <a:buAutoNum type="arabicPeriod"/>
            </a:pPr>
            <a:r>
              <a:rPr lang="de-DE" sz="2200" dirty="0"/>
              <a:t>Design </a:t>
            </a:r>
            <a:r>
              <a:rPr lang="de-DE" sz="2200" dirty="0" err="1"/>
              <a:t>for</a:t>
            </a:r>
            <a:r>
              <a:rPr lang="de-DE" sz="2200" dirty="0"/>
              <a:t> </a:t>
            </a:r>
            <a:r>
              <a:rPr lang="de-DE" sz="2200" dirty="0" err="1"/>
              <a:t>maintaining</a:t>
            </a:r>
            <a:r>
              <a:rPr lang="de-DE" sz="2200" dirty="0"/>
              <a:t> </a:t>
            </a:r>
            <a:r>
              <a:rPr lang="de-DE" sz="2200" dirty="0" err="1"/>
              <a:t>meaningful</a:t>
            </a:r>
            <a:r>
              <a:rPr lang="de-DE" sz="2200" dirty="0"/>
              <a:t> human </a:t>
            </a:r>
            <a:r>
              <a:rPr lang="de-DE" sz="2200" dirty="0" err="1"/>
              <a:t>contact</a:t>
            </a:r>
            <a:endParaRPr lang="de-DE" sz="2200" dirty="0"/>
          </a:p>
          <a:p>
            <a:pPr marL="457200" indent="-457200">
              <a:lnSpc>
                <a:spcPct val="90000"/>
              </a:lnSpc>
              <a:buFont typeface="+mj-lt"/>
              <a:buAutoNum type="arabicPeriod"/>
            </a:pPr>
            <a:r>
              <a:rPr lang="de-DE" sz="2200" dirty="0"/>
              <a:t>Be </a:t>
            </a:r>
            <a:r>
              <a:rPr lang="de-DE" sz="2200" dirty="0" err="1"/>
              <a:t>clear</a:t>
            </a:r>
            <a:r>
              <a:rPr lang="de-DE" sz="2200" dirty="0"/>
              <a:t> </a:t>
            </a:r>
            <a:r>
              <a:rPr lang="de-DE" sz="2200" dirty="0" err="1"/>
              <a:t>about</a:t>
            </a:r>
            <a:r>
              <a:rPr lang="de-DE" sz="2200" dirty="0"/>
              <a:t> </a:t>
            </a:r>
            <a:r>
              <a:rPr lang="de-DE" sz="2200" dirty="0" err="1"/>
              <a:t>how</a:t>
            </a:r>
            <a:r>
              <a:rPr lang="de-DE" sz="2200" dirty="0"/>
              <a:t> </a:t>
            </a:r>
            <a:r>
              <a:rPr lang="de-DE" sz="2200" dirty="0" err="1"/>
              <a:t>skills</a:t>
            </a:r>
            <a:r>
              <a:rPr lang="de-DE" sz="2200" dirty="0"/>
              <a:t> </a:t>
            </a:r>
            <a:r>
              <a:rPr lang="de-DE" sz="2200" dirty="0" err="1"/>
              <a:t>component</a:t>
            </a:r>
            <a:r>
              <a:rPr lang="de-DE" sz="2200" dirty="0"/>
              <a:t> </a:t>
            </a:r>
            <a:r>
              <a:rPr lang="de-DE" sz="2200" dirty="0" err="1"/>
              <a:t>for</a:t>
            </a:r>
            <a:r>
              <a:rPr lang="de-DE" sz="2200" dirty="0"/>
              <a:t> human </a:t>
            </a:r>
            <a:r>
              <a:rPr lang="de-DE" sz="2200" dirty="0" err="1"/>
              <a:t>operators</a:t>
            </a:r>
            <a:r>
              <a:rPr lang="de-DE" sz="2200" dirty="0"/>
              <a:t>/</a:t>
            </a:r>
            <a:r>
              <a:rPr lang="de-DE" sz="2200" dirty="0" err="1"/>
              <a:t>collaborators</a:t>
            </a:r>
            <a:r>
              <a:rPr lang="de-DE" sz="2200" dirty="0"/>
              <a:t> links </a:t>
            </a:r>
            <a:r>
              <a:rPr lang="de-DE" sz="2200" dirty="0" err="1"/>
              <a:t>to</a:t>
            </a:r>
            <a:r>
              <a:rPr lang="de-DE" sz="2200" dirty="0"/>
              <a:t> </a:t>
            </a:r>
            <a:r>
              <a:rPr lang="de-DE" sz="2200" dirty="0" err="1"/>
              <a:t>prior</a:t>
            </a:r>
            <a:r>
              <a:rPr lang="de-DE" sz="2200" dirty="0"/>
              <a:t> </a:t>
            </a:r>
            <a:r>
              <a:rPr lang="de-DE" sz="2200" dirty="0" err="1"/>
              <a:t>skills</a:t>
            </a:r>
            <a:r>
              <a:rPr lang="de-DE" sz="2200" dirty="0"/>
              <a:t>, design </a:t>
            </a:r>
            <a:r>
              <a:rPr lang="de-DE" sz="2200" dirty="0" err="1"/>
              <a:t>collaboration</a:t>
            </a:r>
            <a:r>
              <a:rPr lang="de-DE" sz="2200" dirty="0"/>
              <a:t> </a:t>
            </a:r>
            <a:r>
              <a:rPr lang="de-DE" sz="2200" dirty="0" err="1"/>
              <a:t>with</a:t>
            </a:r>
            <a:r>
              <a:rPr lang="de-DE" sz="2200" dirty="0"/>
              <a:t> </a:t>
            </a:r>
            <a:r>
              <a:rPr lang="de-DE" sz="2200" dirty="0" err="1"/>
              <a:t>skills</a:t>
            </a:r>
            <a:r>
              <a:rPr lang="de-DE" sz="2200" dirty="0"/>
              <a:t> </a:t>
            </a:r>
            <a:r>
              <a:rPr lang="de-DE" sz="2200" dirty="0" err="1"/>
              <a:t>aspect</a:t>
            </a:r>
            <a:r>
              <a:rPr lang="de-DE" sz="2200" dirty="0"/>
              <a:t> in </a:t>
            </a:r>
            <a:r>
              <a:rPr lang="de-DE" sz="2200" dirty="0" err="1"/>
              <a:t>mind</a:t>
            </a:r>
            <a:endParaRPr lang="de-DE" sz="2200" dirty="0"/>
          </a:p>
          <a:p>
            <a:pPr marL="457200" indent="-457200">
              <a:lnSpc>
                <a:spcPct val="90000"/>
              </a:lnSpc>
              <a:buFont typeface="+mj-lt"/>
              <a:buAutoNum type="arabicPeriod"/>
            </a:pPr>
            <a:r>
              <a:rPr lang="de-DE" sz="2200" dirty="0" err="1"/>
              <a:t>Identify</a:t>
            </a:r>
            <a:r>
              <a:rPr lang="de-DE" sz="2200" dirty="0"/>
              <a:t> </a:t>
            </a:r>
            <a:r>
              <a:rPr lang="de-DE" sz="2200" dirty="0" err="1"/>
              <a:t>distinctive</a:t>
            </a:r>
            <a:r>
              <a:rPr lang="de-DE" sz="2200" dirty="0"/>
              <a:t> </a:t>
            </a:r>
            <a:r>
              <a:rPr lang="de-DE" sz="2200" dirty="0" err="1"/>
              <a:t>contribution</a:t>
            </a:r>
            <a:r>
              <a:rPr lang="de-DE" sz="2200" dirty="0"/>
              <a:t> </a:t>
            </a:r>
            <a:r>
              <a:rPr lang="de-DE" sz="2200" dirty="0" err="1"/>
              <a:t>of</a:t>
            </a:r>
            <a:r>
              <a:rPr lang="de-DE" sz="2200" dirty="0"/>
              <a:t> </a:t>
            </a:r>
            <a:r>
              <a:rPr lang="de-DE" sz="2200" dirty="0" err="1"/>
              <a:t>humans</a:t>
            </a:r>
            <a:endParaRPr lang="de-DE" sz="2200" dirty="0"/>
          </a:p>
          <a:p>
            <a:pPr marL="457200" indent="-457200">
              <a:lnSpc>
                <a:spcPct val="90000"/>
              </a:lnSpc>
              <a:buFont typeface="+mj-lt"/>
              <a:buAutoNum type="arabicPeriod"/>
            </a:pPr>
            <a:r>
              <a:rPr lang="en-IE" sz="2200" dirty="0"/>
              <a:t>Retain opportunities for autonomous decision-making during operation</a:t>
            </a:r>
          </a:p>
          <a:p>
            <a:pPr>
              <a:lnSpc>
                <a:spcPct val="90000"/>
              </a:lnSpc>
            </a:pPr>
            <a:endParaRPr lang="en-IE" sz="2200" dirty="0"/>
          </a:p>
        </p:txBody>
      </p:sp>
      <p:pic>
        <p:nvPicPr>
          <p:cNvPr id="5" name="Picture 4">
            <a:extLst>
              <a:ext uri="{FF2B5EF4-FFF2-40B4-BE49-F238E27FC236}">
                <a16:creationId xmlns:a16="http://schemas.microsoft.com/office/drawing/2014/main" id="{A828206D-EB3B-45CF-A7DE-F9959AE40B27}"/>
              </a:ext>
            </a:extLst>
          </p:cNvPr>
          <p:cNvPicPr>
            <a:picLocks noChangeAspect="1"/>
          </p:cNvPicPr>
          <p:nvPr/>
        </p:nvPicPr>
        <p:blipFill rotWithShape="1">
          <a:blip r:embed="rId2"/>
          <a:srcRect l="1959" r="4797" b="2"/>
          <a:stretch/>
        </p:blipFill>
        <p:spPr>
          <a:xfrm>
            <a:off x="9746306" y="0"/>
            <a:ext cx="2445694" cy="1750750"/>
          </a:xfrm>
          <a:prstGeom prst="rect">
            <a:avLst/>
          </a:prstGeom>
        </p:spPr>
      </p:pic>
    </p:spTree>
    <p:extLst>
      <p:ext uri="{BB962C8B-B14F-4D97-AF65-F5344CB8AC3E}">
        <p14:creationId xmlns:p14="http://schemas.microsoft.com/office/powerpoint/2010/main" val="2904119841"/>
      </p:ext>
    </p:extLst>
  </p:cSld>
  <p:clrMapOvr>
    <a:masterClrMapping/>
  </p:clrMapOvr>
  <mc:AlternateContent xmlns:mc="http://schemas.openxmlformats.org/markup-compatibility/2006" xmlns:p14="http://schemas.microsoft.com/office/powerpoint/2010/main">
    <mc:Choice Requires="p14">
      <p:transition spd="slow" p14:dur="2000" advTm="252469"/>
    </mc:Choice>
    <mc:Fallback xmlns="">
      <p:transition spd="slow" advTm="252469"/>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Workplace surveillance and performance monitoring</a:t>
            </a:r>
            <a:endParaRPr lang="en-IE" dirty="0"/>
          </a:p>
        </p:txBody>
      </p:sp>
      <p:sp>
        <p:nvSpPr>
          <p:cNvPr id="3" name="Content Placeholder 2"/>
          <p:cNvSpPr>
            <a:spLocks noGrp="1"/>
          </p:cNvSpPr>
          <p:nvPr>
            <p:ph idx="1"/>
          </p:nvPr>
        </p:nvSpPr>
        <p:spPr>
          <a:xfrm>
            <a:off x="677333" y="1930401"/>
            <a:ext cx="9087555" cy="4730044"/>
          </a:xfrm>
        </p:spPr>
        <p:txBody>
          <a:bodyPr>
            <a:normAutofit fontScale="92500" lnSpcReduction="10000"/>
          </a:bodyPr>
          <a:lstStyle/>
          <a:p>
            <a:r>
              <a:rPr lang="en-IE" dirty="0"/>
              <a:t>Workplace surveillance as “collection and use of data on employee activities in order to facilitate their management</a:t>
            </a:r>
            <a:r>
              <a:rPr lang="en-IE" dirty="0" smtClean="0"/>
              <a:t>”</a:t>
            </a:r>
          </a:p>
          <a:p>
            <a:r>
              <a:rPr lang="en-IE" dirty="0"/>
              <a:t>Including </a:t>
            </a:r>
            <a:r>
              <a:rPr lang="en-IE" dirty="0" smtClean="0"/>
              <a:t>potentially a wide range of data sources, combining strictly relevant data, e.g. browser </a:t>
            </a:r>
            <a:r>
              <a:rPr lang="en-IE" dirty="0"/>
              <a:t>histories, </a:t>
            </a:r>
            <a:r>
              <a:rPr lang="en-IE" dirty="0" smtClean="0"/>
              <a:t>app use, electronic </a:t>
            </a:r>
            <a:r>
              <a:rPr lang="en-IE" dirty="0"/>
              <a:t>calendars, </a:t>
            </a:r>
            <a:r>
              <a:rPr lang="en-IE" dirty="0" smtClean="0"/>
              <a:t>data from wearable devices (e.g. </a:t>
            </a:r>
            <a:r>
              <a:rPr lang="en-IE" dirty="0" err="1" smtClean="0"/>
              <a:t>fitbits</a:t>
            </a:r>
            <a:r>
              <a:rPr lang="en-IE" dirty="0" smtClean="0"/>
              <a:t>), </a:t>
            </a:r>
            <a:r>
              <a:rPr lang="en-IE" dirty="0"/>
              <a:t>with </a:t>
            </a:r>
            <a:r>
              <a:rPr lang="en-IE" dirty="0" smtClean="0"/>
              <a:t>integration of wider </a:t>
            </a:r>
            <a:r>
              <a:rPr lang="en-IE" dirty="0"/>
              <a:t>contextual </a:t>
            </a:r>
            <a:r>
              <a:rPr lang="en-IE" dirty="0" smtClean="0"/>
              <a:t>data (health, social media), and social/emotional parameters</a:t>
            </a:r>
            <a:endParaRPr lang="en-IE" dirty="0"/>
          </a:p>
          <a:p>
            <a:r>
              <a:rPr lang="en-IE" dirty="0" smtClean="0"/>
              <a:t>Enforcing compliance with requirements and desirables, e.g.</a:t>
            </a:r>
          </a:p>
          <a:p>
            <a:pPr lvl="1"/>
            <a:r>
              <a:rPr lang="en-IE" dirty="0" smtClean="0"/>
              <a:t>Monitoring desk usage via sensors</a:t>
            </a:r>
          </a:p>
          <a:p>
            <a:pPr lvl="1"/>
            <a:r>
              <a:rPr lang="en-IE" dirty="0" smtClean="0"/>
              <a:t>Monitoring email traffic, analysing content of emails</a:t>
            </a:r>
          </a:p>
          <a:p>
            <a:pPr lvl="1"/>
            <a:r>
              <a:rPr lang="en-IE" dirty="0" smtClean="0"/>
              <a:t>Monitoring websites accessed and apps used</a:t>
            </a:r>
          </a:p>
          <a:p>
            <a:r>
              <a:rPr lang="en-IE" dirty="0" smtClean="0"/>
              <a:t>Assessing productivity and risk</a:t>
            </a:r>
          </a:p>
          <a:p>
            <a:pPr lvl="1"/>
            <a:r>
              <a:rPr lang="en-IE" dirty="0" smtClean="0"/>
              <a:t>Time spent on tasks</a:t>
            </a:r>
          </a:p>
          <a:p>
            <a:pPr lvl="1"/>
            <a:r>
              <a:rPr lang="en-IE" dirty="0" smtClean="0"/>
              <a:t>Performance ratings by customers</a:t>
            </a:r>
          </a:p>
          <a:p>
            <a:pPr lvl="1"/>
            <a:r>
              <a:rPr lang="en-IE" dirty="0" smtClean="0"/>
              <a:t>Tracking employee moods, correlated to customer satisfaction</a:t>
            </a:r>
          </a:p>
          <a:p>
            <a:pPr lvl="1"/>
            <a:r>
              <a:rPr lang="en-IE" dirty="0" smtClean="0"/>
              <a:t>Risk indicators</a:t>
            </a:r>
          </a:p>
          <a:p>
            <a:endParaRPr lang="en-IE" dirty="0"/>
          </a:p>
        </p:txBody>
      </p:sp>
      <p:pic>
        <p:nvPicPr>
          <p:cNvPr id="4" name="Picture 3"/>
          <p:cNvPicPr>
            <a:picLocks noChangeAspect="1"/>
          </p:cNvPicPr>
          <p:nvPr/>
        </p:nvPicPr>
        <p:blipFill>
          <a:blip r:embed="rId2"/>
          <a:stretch>
            <a:fillRect/>
          </a:stretch>
        </p:blipFill>
        <p:spPr>
          <a:xfrm>
            <a:off x="8419218" y="3478742"/>
            <a:ext cx="3571875" cy="2000250"/>
          </a:xfrm>
          <a:prstGeom prst="rect">
            <a:avLst/>
          </a:prstGeom>
        </p:spPr>
      </p:pic>
    </p:spTree>
    <p:extLst>
      <p:ext uri="{BB962C8B-B14F-4D97-AF65-F5344CB8AC3E}">
        <p14:creationId xmlns:p14="http://schemas.microsoft.com/office/powerpoint/2010/main" val="3290224106"/>
      </p:ext>
    </p:extLst>
  </p:cSld>
  <p:clrMapOvr>
    <a:masterClrMapping/>
  </p:clrMapOvr>
  <mc:AlternateContent xmlns:mc="http://schemas.openxmlformats.org/markup-compatibility/2006" xmlns:p14="http://schemas.microsoft.com/office/powerpoint/2010/main">
    <mc:Choice Requires="p14">
      <p:transition spd="slow" p14:dur="2000" advTm="281395"/>
    </mc:Choice>
    <mc:Fallback xmlns="">
      <p:transition spd="slow" advTm="281395"/>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AI-assisted work and collaboration</a:t>
            </a:r>
            <a:endParaRPr lang="en-IE" dirty="0"/>
          </a:p>
        </p:txBody>
      </p:sp>
      <p:sp>
        <p:nvSpPr>
          <p:cNvPr id="3" name="Content Placeholder 2"/>
          <p:cNvSpPr>
            <a:spLocks noGrp="1"/>
          </p:cNvSpPr>
          <p:nvPr>
            <p:ph idx="1"/>
          </p:nvPr>
        </p:nvSpPr>
        <p:spPr/>
        <p:txBody>
          <a:bodyPr/>
          <a:lstStyle/>
          <a:p>
            <a:r>
              <a:rPr lang="en-IE" dirty="0" smtClean="0"/>
              <a:t>Co-working with AI, i.e. collaboration human workers and AI</a:t>
            </a:r>
          </a:p>
          <a:p>
            <a:r>
              <a:rPr lang="en-IE" dirty="0" smtClean="0"/>
              <a:t>Requires careful design of Human-computer interaction to benefit from strengths of both human and AI and avoid pitfalls</a:t>
            </a:r>
          </a:p>
          <a:p>
            <a:r>
              <a:rPr lang="en-IE" dirty="0" smtClean="0"/>
              <a:t>Management of attention and risk of deskilling</a:t>
            </a:r>
          </a:p>
          <a:p>
            <a:r>
              <a:rPr lang="en-IE" dirty="0" smtClean="0"/>
              <a:t>Experience of collaboration with AI: tool, assistant, colleague, or overlord?</a:t>
            </a:r>
          </a:p>
          <a:p>
            <a:r>
              <a:rPr lang="en-IE" dirty="0" smtClean="0"/>
              <a:t>AI for greater objectivity or human-in-the-loop for accountability?</a:t>
            </a:r>
          </a:p>
          <a:p>
            <a:r>
              <a:rPr lang="en-IE" dirty="0" smtClean="0"/>
              <a:t>Question: would it be desirable to design AI as “teammates”; </a:t>
            </a:r>
            <a:r>
              <a:rPr lang="en-IE" dirty="0"/>
              <a:t>w</a:t>
            </a:r>
            <a:r>
              <a:rPr lang="en-IE" dirty="0" smtClean="0"/>
              <a:t>hat might be the relational and productivity related effects on workplace practices, experiences and outcomes? (</a:t>
            </a:r>
            <a:r>
              <a:rPr lang="en-IE" dirty="0" err="1" smtClean="0"/>
              <a:t>Seeber</a:t>
            </a:r>
            <a:r>
              <a:rPr lang="en-IE" dirty="0" smtClean="0"/>
              <a:t> et al. 2020)</a:t>
            </a:r>
            <a:endParaRPr lang="en-IE" dirty="0"/>
          </a:p>
        </p:txBody>
      </p:sp>
      <p:pic>
        <p:nvPicPr>
          <p:cNvPr id="4" name="Picture 3"/>
          <p:cNvPicPr>
            <a:picLocks noChangeAspect="1"/>
          </p:cNvPicPr>
          <p:nvPr/>
        </p:nvPicPr>
        <p:blipFill>
          <a:blip r:embed="rId2"/>
          <a:stretch>
            <a:fillRect/>
          </a:stretch>
        </p:blipFill>
        <p:spPr>
          <a:xfrm>
            <a:off x="8595617" y="-1"/>
            <a:ext cx="3596384" cy="2020711"/>
          </a:xfrm>
          <a:prstGeom prst="rect">
            <a:avLst/>
          </a:prstGeom>
        </p:spPr>
      </p:pic>
    </p:spTree>
    <p:extLst>
      <p:ext uri="{BB962C8B-B14F-4D97-AF65-F5344CB8AC3E}">
        <p14:creationId xmlns:p14="http://schemas.microsoft.com/office/powerpoint/2010/main" val="1337804861"/>
      </p:ext>
    </p:extLst>
  </p:cSld>
  <p:clrMapOvr>
    <a:masterClrMapping/>
  </p:clrMapOvr>
  <mc:AlternateContent xmlns:mc="http://schemas.openxmlformats.org/markup-compatibility/2006" xmlns:p14="http://schemas.microsoft.com/office/powerpoint/2010/main">
    <mc:Choice Requires="p14">
      <p:transition spd="slow" p14:dur="2000" advTm="402569"/>
    </mc:Choice>
    <mc:Fallback xmlns="">
      <p:transition spd="slow" advTm="402569"/>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Algorithmic management (</a:t>
            </a:r>
            <a:r>
              <a:rPr lang="en-IE" dirty="0" err="1" smtClean="0"/>
              <a:t>Jarrahi</a:t>
            </a:r>
            <a:r>
              <a:rPr lang="en-IE" dirty="0" smtClean="0"/>
              <a:t> et al. 2021)</a:t>
            </a:r>
            <a:endParaRPr lang="en-IE" dirty="0"/>
          </a:p>
        </p:txBody>
      </p:sp>
      <p:sp>
        <p:nvSpPr>
          <p:cNvPr id="3" name="Content Placeholder 2"/>
          <p:cNvSpPr>
            <a:spLocks noGrp="1"/>
          </p:cNvSpPr>
          <p:nvPr>
            <p:ph idx="1"/>
          </p:nvPr>
        </p:nvSpPr>
        <p:spPr/>
        <p:txBody>
          <a:bodyPr/>
          <a:lstStyle/>
          <a:p>
            <a:r>
              <a:rPr lang="en-IE" dirty="0"/>
              <a:t>delegation </a:t>
            </a:r>
            <a:r>
              <a:rPr lang="en-IE" dirty="0" smtClean="0"/>
              <a:t>of managerial </a:t>
            </a:r>
            <a:r>
              <a:rPr lang="en-IE" dirty="0"/>
              <a:t>functions to </a:t>
            </a:r>
            <a:r>
              <a:rPr lang="en-IE" dirty="0" smtClean="0"/>
              <a:t>algorithms leading to automation </a:t>
            </a:r>
            <a:r>
              <a:rPr lang="en-IE" dirty="0"/>
              <a:t>of work processes and management </a:t>
            </a:r>
            <a:r>
              <a:rPr lang="en-IE" dirty="0" smtClean="0"/>
              <a:t>functions</a:t>
            </a:r>
          </a:p>
          <a:p>
            <a:r>
              <a:rPr lang="en-IE" dirty="0"/>
              <a:t>reflects and </a:t>
            </a:r>
            <a:r>
              <a:rPr lang="en-IE" dirty="0" smtClean="0"/>
              <a:t>redefines </a:t>
            </a:r>
            <a:r>
              <a:rPr lang="en-IE" dirty="0"/>
              <a:t>pre-existing roles, relationships, </a:t>
            </a:r>
            <a:r>
              <a:rPr lang="en-IE" dirty="0" smtClean="0"/>
              <a:t>power dynamics</a:t>
            </a:r>
            <a:r>
              <a:rPr lang="en-IE" dirty="0"/>
              <a:t>, and information exchanges</a:t>
            </a:r>
            <a:endParaRPr lang="en-IE" dirty="0" smtClean="0"/>
          </a:p>
          <a:p>
            <a:r>
              <a:rPr lang="en-IE" dirty="0" smtClean="0"/>
              <a:t>shapes </a:t>
            </a:r>
            <a:r>
              <a:rPr lang="en-IE" dirty="0"/>
              <a:t>pre-existing power dynamics between workers and </a:t>
            </a:r>
            <a:r>
              <a:rPr lang="en-IE" dirty="0" smtClean="0"/>
              <a:t>managers</a:t>
            </a:r>
          </a:p>
          <a:p>
            <a:r>
              <a:rPr lang="en-IE" dirty="0" smtClean="0"/>
              <a:t>demands </a:t>
            </a:r>
            <a:r>
              <a:rPr lang="en-IE" dirty="0"/>
              <a:t>new roles and competencies </a:t>
            </a:r>
            <a:r>
              <a:rPr lang="en-IE" dirty="0" smtClean="0"/>
              <a:t>(while </a:t>
            </a:r>
            <a:r>
              <a:rPr lang="en-IE" dirty="0"/>
              <a:t>also fostering oppositional attitudes toward </a:t>
            </a:r>
            <a:r>
              <a:rPr lang="en-IE" dirty="0" smtClean="0"/>
              <a:t>algorithms)</a:t>
            </a:r>
          </a:p>
          <a:p>
            <a:r>
              <a:rPr lang="en-IE" dirty="0" smtClean="0"/>
              <a:t>impacts </a:t>
            </a:r>
            <a:r>
              <a:rPr lang="en-IE" dirty="0"/>
              <a:t>knowledge and information exchange within an </a:t>
            </a:r>
            <a:r>
              <a:rPr lang="en-IE" dirty="0" smtClean="0"/>
              <a:t>organization with greater levels of opacity</a:t>
            </a:r>
            <a:endParaRPr lang="en-IE" dirty="0"/>
          </a:p>
        </p:txBody>
      </p:sp>
      <p:pic>
        <p:nvPicPr>
          <p:cNvPr id="5" name="Picture 4"/>
          <p:cNvPicPr>
            <a:picLocks noChangeAspect="1"/>
          </p:cNvPicPr>
          <p:nvPr/>
        </p:nvPicPr>
        <p:blipFill>
          <a:blip r:embed="rId2"/>
          <a:stretch>
            <a:fillRect/>
          </a:stretch>
        </p:blipFill>
        <p:spPr>
          <a:xfrm>
            <a:off x="9334500" y="0"/>
            <a:ext cx="2857500" cy="1600200"/>
          </a:xfrm>
          <a:prstGeom prst="rect">
            <a:avLst/>
          </a:prstGeom>
        </p:spPr>
      </p:pic>
    </p:spTree>
    <p:extLst>
      <p:ext uri="{BB962C8B-B14F-4D97-AF65-F5344CB8AC3E}">
        <p14:creationId xmlns:p14="http://schemas.microsoft.com/office/powerpoint/2010/main" val="659994249"/>
      </p:ext>
    </p:extLst>
  </p:cSld>
  <p:clrMapOvr>
    <a:masterClrMapping/>
  </p:clrMapOvr>
  <mc:AlternateContent xmlns:mc="http://schemas.openxmlformats.org/markup-compatibility/2006" xmlns:p14="http://schemas.microsoft.com/office/powerpoint/2010/main">
    <mc:Choice Requires="p14">
      <p:transition spd="slow" p14:dur="2000" advTm="276930"/>
    </mc:Choice>
    <mc:Fallback xmlns="">
      <p:transition spd="slow" advTm="27693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Problems with algorithmic management</a:t>
            </a:r>
            <a:endParaRPr lang="en-IE" dirty="0"/>
          </a:p>
        </p:txBody>
      </p:sp>
      <p:sp>
        <p:nvSpPr>
          <p:cNvPr id="3" name="Content Placeholder 2"/>
          <p:cNvSpPr>
            <a:spLocks noGrp="1"/>
          </p:cNvSpPr>
          <p:nvPr>
            <p:ph idx="1"/>
          </p:nvPr>
        </p:nvSpPr>
        <p:spPr/>
        <p:txBody>
          <a:bodyPr/>
          <a:lstStyle/>
          <a:p>
            <a:r>
              <a:rPr lang="en-IE" dirty="0" smtClean="0"/>
              <a:t>The myth of objectivity and hidden embedded values</a:t>
            </a:r>
          </a:p>
          <a:p>
            <a:r>
              <a:rPr lang="en-IE" dirty="0" smtClean="0"/>
              <a:t>The AI </a:t>
            </a:r>
            <a:r>
              <a:rPr lang="en-IE" dirty="0" err="1" smtClean="0"/>
              <a:t>panopticum</a:t>
            </a:r>
            <a:endParaRPr lang="en-IE" dirty="0" smtClean="0"/>
          </a:p>
          <a:p>
            <a:r>
              <a:rPr lang="en-IE" dirty="0" smtClean="0"/>
              <a:t>Information asymmetries between AI owner and employee</a:t>
            </a:r>
          </a:p>
          <a:p>
            <a:r>
              <a:rPr lang="en-IE" dirty="0" smtClean="0"/>
              <a:t>Lack of human accountability and correction – and risk of marginalising human sense-making and moral imagination (</a:t>
            </a:r>
            <a:r>
              <a:rPr lang="en-IE" dirty="0" err="1" smtClean="0"/>
              <a:t>Leicht-Deobald</a:t>
            </a:r>
            <a:r>
              <a:rPr lang="en-IE" dirty="0" smtClean="0"/>
              <a:t> et al. 2019)</a:t>
            </a:r>
          </a:p>
          <a:p>
            <a:r>
              <a:rPr lang="en-IE" dirty="0" smtClean="0"/>
              <a:t>Depersonalisation of organisational processes, e.g. HR</a:t>
            </a:r>
          </a:p>
          <a:p>
            <a:r>
              <a:rPr lang="en-IE" dirty="0" smtClean="0"/>
              <a:t>“</a:t>
            </a:r>
            <a:r>
              <a:rPr lang="en-IE" dirty="0" err="1" smtClean="0"/>
              <a:t>Robotisation</a:t>
            </a:r>
            <a:r>
              <a:rPr lang="en-IE" dirty="0" smtClean="0"/>
              <a:t>” of human employees</a:t>
            </a:r>
          </a:p>
          <a:p>
            <a:endParaRPr lang="en-IE" dirty="0"/>
          </a:p>
        </p:txBody>
      </p:sp>
      <p:pic>
        <p:nvPicPr>
          <p:cNvPr id="4" name="Picture 3"/>
          <p:cNvPicPr>
            <a:picLocks noChangeAspect="1"/>
          </p:cNvPicPr>
          <p:nvPr/>
        </p:nvPicPr>
        <p:blipFill>
          <a:blip r:embed="rId2"/>
          <a:stretch>
            <a:fillRect/>
          </a:stretch>
        </p:blipFill>
        <p:spPr>
          <a:xfrm>
            <a:off x="9334500" y="0"/>
            <a:ext cx="2857500" cy="1600200"/>
          </a:xfrm>
          <a:prstGeom prst="rect">
            <a:avLst/>
          </a:prstGeom>
        </p:spPr>
      </p:pic>
    </p:spTree>
    <p:extLst>
      <p:ext uri="{BB962C8B-B14F-4D97-AF65-F5344CB8AC3E}">
        <p14:creationId xmlns:p14="http://schemas.microsoft.com/office/powerpoint/2010/main" val="4285216837"/>
      </p:ext>
    </p:extLst>
  </p:cSld>
  <p:clrMapOvr>
    <a:masterClrMapping/>
  </p:clrMapOvr>
  <mc:AlternateContent xmlns:mc="http://schemas.openxmlformats.org/markup-compatibility/2006" xmlns:p14="http://schemas.microsoft.com/office/powerpoint/2010/main">
    <mc:Choice Requires="p14">
      <p:transition spd="slow" p14:dur="2000" advTm="443996"/>
    </mc:Choice>
    <mc:Fallback xmlns="">
      <p:transition spd="slow" advTm="443996"/>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AB5BBF-86E2-4C1F-BEF9-137054F753C1}"/>
              </a:ext>
            </a:extLst>
          </p:cNvPr>
          <p:cNvSpPr>
            <a:spLocks noGrp="1"/>
          </p:cNvSpPr>
          <p:nvPr>
            <p:ph type="ctrTitle"/>
          </p:nvPr>
        </p:nvSpPr>
        <p:spPr>
          <a:xfrm>
            <a:off x="985969" y="4473227"/>
            <a:ext cx="8288032" cy="1096648"/>
          </a:xfrm>
        </p:spPr>
        <p:txBody>
          <a:bodyPr>
            <a:normAutofit/>
          </a:bodyPr>
          <a:lstStyle/>
          <a:p>
            <a:pPr algn="l"/>
            <a:r>
              <a:rPr lang="de-DE" sz="4400"/>
              <a:t>Automation and human labour</a:t>
            </a:r>
            <a:endParaRPr lang="en-IE" sz="4400"/>
          </a:p>
        </p:txBody>
      </p:sp>
      <p:sp>
        <p:nvSpPr>
          <p:cNvPr id="5" name="Subtitle 4">
            <a:extLst>
              <a:ext uri="{FF2B5EF4-FFF2-40B4-BE49-F238E27FC236}">
                <a16:creationId xmlns:a16="http://schemas.microsoft.com/office/drawing/2014/main" id="{82A28D37-4225-4667-9822-8B00241AE58A}"/>
              </a:ext>
            </a:extLst>
          </p:cNvPr>
          <p:cNvSpPr>
            <a:spLocks noGrp="1"/>
          </p:cNvSpPr>
          <p:nvPr>
            <p:ph type="subTitle" idx="1"/>
          </p:nvPr>
        </p:nvSpPr>
        <p:spPr>
          <a:xfrm>
            <a:off x="985969" y="5569874"/>
            <a:ext cx="8288032" cy="701677"/>
          </a:xfrm>
        </p:spPr>
        <p:txBody>
          <a:bodyPr>
            <a:normAutofit/>
          </a:bodyPr>
          <a:lstStyle/>
          <a:p>
            <a:pPr algn="l"/>
            <a:endParaRPr lang="en-IE"/>
          </a:p>
        </p:txBody>
      </p:sp>
      <p:pic>
        <p:nvPicPr>
          <p:cNvPr id="2" name="Picture 1">
            <a:extLst>
              <a:ext uri="{FF2B5EF4-FFF2-40B4-BE49-F238E27FC236}">
                <a16:creationId xmlns:a16="http://schemas.microsoft.com/office/drawing/2014/main" id="{9D8D8696-D06D-4468-A3C7-E1C35EDEF3C0}"/>
              </a:ext>
            </a:extLst>
          </p:cNvPr>
          <p:cNvPicPr>
            <a:picLocks noChangeAspect="1"/>
          </p:cNvPicPr>
          <p:nvPr/>
        </p:nvPicPr>
        <p:blipFill rotWithShape="1">
          <a:blip r:embed="rId2"/>
          <a:srcRect t="11258" b="10423"/>
          <a:stretch/>
        </p:blipFill>
        <p:spPr>
          <a:xfrm>
            <a:off x="985968" y="609600"/>
            <a:ext cx="8288033" cy="3635025"/>
          </a:xfrm>
          <a:prstGeom prst="rect">
            <a:avLst/>
          </a:prstGeom>
        </p:spPr>
      </p:pic>
    </p:spTree>
    <p:extLst>
      <p:ext uri="{BB962C8B-B14F-4D97-AF65-F5344CB8AC3E}">
        <p14:creationId xmlns:p14="http://schemas.microsoft.com/office/powerpoint/2010/main" val="3672171754"/>
      </p:ext>
    </p:extLst>
  </p:cSld>
  <p:clrMapOvr>
    <a:masterClrMapping/>
  </p:clrMapOvr>
  <mc:AlternateContent xmlns:mc="http://schemas.openxmlformats.org/markup-compatibility/2006" xmlns:p14="http://schemas.microsoft.com/office/powerpoint/2010/main">
    <mc:Choice Requires="p14">
      <p:transition spd="slow" p14:dur="2000" advTm="20035"/>
    </mc:Choice>
    <mc:Fallback xmlns="">
      <p:transition spd="slow" advTm="20035"/>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A578C0-F50F-4C4C-A522-E50897D734E8}"/>
              </a:ext>
            </a:extLst>
          </p:cNvPr>
          <p:cNvSpPr>
            <a:spLocks noGrp="1"/>
          </p:cNvSpPr>
          <p:nvPr>
            <p:ph type="title"/>
          </p:nvPr>
        </p:nvSpPr>
        <p:spPr>
          <a:xfrm>
            <a:off x="5355335" y="278300"/>
            <a:ext cx="4292246" cy="1320800"/>
          </a:xfrm>
        </p:spPr>
        <p:txBody>
          <a:bodyPr>
            <a:normAutofit/>
          </a:bodyPr>
          <a:lstStyle/>
          <a:p>
            <a:pPr>
              <a:lnSpc>
                <a:spcPct val="90000"/>
              </a:lnSpc>
            </a:pPr>
            <a:r>
              <a:rPr lang="de-DE" sz="3100" dirty="0" err="1"/>
              <a:t>Workplace</a:t>
            </a:r>
            <a:r>
              <a:rPr lang="de-DE" sz="3100" dirty="0"/>
              <a:t> </a:t>
            </a:r>
            <a:r>
              <a:rPr lang="de-DE" sz="3100" dirty="0" err="1"/>
              <a:t>automation</a:t>
            </a:r>
            <a:r>
              <a:rPr lang="de-DE" sz="3100" dirty="0"/>
              <a:t> </a:t>
            </a:r>
            <a:r>
              <a:rPr lang="de-DE" sz="3100" dirty="0" err="1"/>
              <a:t>history</a:t>
            </a:r>
            <a:endParaRPr lang="en-IE" sz="3100" dirty="0"/>
          </a:p>
        </p:txBody>
      </p:sp>
      <p:sp>
        <p:nvSpPr>
          <p:cNvPr id="3" name="Inhaltsplatzhalter 2">
            <a:extLst>
              <a:ext uri="{FF2B5EF4-FFF2-40B4-BE49-F238E27FC236}">
                <a16:creationId xmlns:a16="http://schemas.microsoft.com/office/drawing/2014/main" id="{E7B5AAB9-045C-4BBD-A17B-87201AD4D8B4}"/>
              </a:ext>
            </a:extLst>
          </p:cNvPr>
          <p:cNvSpPr>
            <a:spLocks noGrp="1"/>
          </p:cNvSpPr>
          <p:nvPr>
            <p:ph idx="1"/>
          </p:nvPr>
        </p:nvSpPr>
        <p:spPr>
          <a:xfrm>
            <a:off x="5009321" y="1378226"/>
            <a:ext cx="4638259" cy="5201473"/>
          </a:xfrm>
        </p:spPr>
        <p:txBody>
          <a:bodyPr>
            <a:noAutofit/>
          </a:bodyPr>
          <a:lstStyle/>
          <a:p>
            <a:r>
              <a:rPr lang="de-DE" sz="2200" dirty="0"/>
              <a:t>Long </a:t>
            </a:r>
            <a:r>
              <a:rPr lang="de-DE" sz="2200" dirty="0" err="1"/>
              <a:t>history</a:t>
            </a:r>
            <a:r>
              <a:rPr lang="de-DE" sz="2200" dirty="0"/>
              <a:t> </a:t>
            </a:r>
            <a:r>
              <a:rPr lang="de-DE" sz="2200" dirty="0" err="1"/>
              <a:t>of</a:t>
            </a:r>
            <a:r>
              <a:rPr lang="de-DE" sz="2200" dirty="0"/>
              <a:t> </a:t>
            </a:r>
            <a:r>
              <a:rPr lang="de-DE" sz="2200" dirty="0" err="1"/>
              <a:t>development</a:t>
            </a:r>
            <a:r>
              <a:rPr lang="de-DE" sz="2200" dirty="0"/>
              <a:t> </a:t>
            </a:r>
            <a:r>
              <a:rPr lang="de-DE" sz="2200" dirty="0" err="1"/>
              <a:t>of</a:t>
            </a:r>
            <a:r>
              <a:rPr lang="de-DE" sz="2200" dirty="0"/>
              <a:t> </a:t>
            </a:r>
            <a:r>
              <a:rPr lang="de-DE" sz="2200" dirty="0" err="1"/>
              <a:t>technology</a:t>
            </a:r>
            <a:r>
              <a:rPr lang="de-DE" sz="2200" dirty="0"/>
              <a:t> </a:t>
            </a:r>
            <a:r>
              <a:rPr lang="de-DE" sz="2200" dirty="0" err="1"/>
              <a:t>to</a:t>
            </a:r>
            <a:r>
              <a:rPr lang="de-DE" sz="2200" dirty="0"/>
              <a:t> </a:t>
            </a:r>
            <a:r>
              <a:rPr lang="de-DE" sz="2200" dirty="0" err="1"/>
              <a:t>optimise</a:t>
            </a:r>
            <a:r>
              <a:rPr lang="de-DE" sz="2200" dirty="0"/>
              <a:t> </a:t>
            </a:r>
            <a:r>
              <a:rPr lang="de-DE" sz="2200" dirty="0" err="1"/>
              <a:t>the</a:t>
            </a:r>
            <a:r>
              <a:rPr lang="de-DE" sz="2200" dirty="0"/>
              <a:t> </a:t>
            </a:r>
            <a:r>
              <a:rPr lang="de-DE" sz="2200" dirty="0" err="1"/>
              <a:t>relation</a:t>
            </a:r>
            <a:r>
              <a:rPr lang="de-DE" sz="2200" dirty="0"/>
              <a:t> </a:t>
            </a:r>
            <a:r>
              <a:rPr lang="de-DE" sz="2200" dirty="0" err="1"/>
              <a:t>between</a:t>
            </a:r>
            <a:r>
              <a:rPr lang="de-DE" sz="2200" dirty="0"/>
              <a:t> </a:t>
            </a:r>
            <a:r>
              <a:rPr lang="de-DE" sz="2200" dirty="0" err="1"/>
              <a:t>costs</a:t>
            </a:r>
            <a:r>
              <a:rPr lang="de-DE" sz="2200" dirty="0"/>
              <a:t> and </a:t>
            </a:r>
            <a:r>
              <a:rPr lang="de-DE" sz="2200" dirty="0" err="1"/>
              <a:t>profits</a:t>
            </a:r>
            <a:r>
              <a:rPr lang="de-DE" sz="2200" dirty="0"/>
              <a:t>, and </a:t>
            </a:r>
            <a:r>
              <a:rPr lang="de-DE" sz="2200" dirty="0" err="1"/>
              <a:t>replace</a:t>
            </a:r>
            <a:r>
              <a:rPr lang="de-DE" sz="2200" dirty="0"/>
              <a:t> </a:t>
            </a:r>
            <a:r>
              <a:rPr lang="de-DE" sz="2200" dirty="0" err="1"/>
              <a:t>workers</a:t>
            </a:r>
            <a:r>
              <a:rPr lang="de-DE" sz="2200" dirty="0"/>
              <a:t> </a:t>
            </a:r>
            <a:r>
              <a:rPr lang="de-DE" sz="2200" dirty="0" err="1"/>
              <a:t>with</a:t>
            </a:r>
            <a:r>
              <a:rPr lang="de-DE" sz="2200" dirty="0"/>
              <a:t> </a:t>
            </a:r>
            <a:r>
              <a:rPr lang="de-DE" sz="2200" dirty="0" err="1"/>
              <a:t>technology</a:t>
            </a:r>
            <a:r>
              <a:rPr lang="de-DE" sz="2200" dirty="0"/>
              <a:t> (e.g. </a:t>
            </a:r>
            <a:r>
              <a:rPr lang="de-DE" sz="2200" dirty="0" err="1"/>
              <a:t>mechanical</a:t>
            </a:r>
            <a:r>
              <a:rPr lang="de-DE" sz="2200" dirty="0"/>
              <a:t> </a:t>
            </a:r>
            <a:r>
              <a:rPr lang="de-DE" sz="2200" dirty="0" err="1"/>
              <a:t>looms</a:t>
            </a:r>
            <a:r>
              <a:rPr lang="de-DE" sz="2200" dirty="0"/>
              <a:t>)</a:t>
            </a:r>
          </a:p>
          <a:p>
            <a:r>
              <a:rPr lang="de-DE" sz="2200" dirty="0" err="1"/>
              <a:t>Often</a:t>
            </a:r>
            <a:r>
              <a:rPr lang="de-DE" sz="2200" dirty="0"/>
              <a:t> </a:t>
            </a:r>
            <a:r>
              <a:rPr lang="de-DE" sz="2200" dirty="0" err="1"/>
              <a:t>associated</a:t>
            </a:r>
            <a:r>
              <a:rPr lang="de-DE" sz="2200" dirty="0"/>
              <a:t> </a:t>
            </a:r>
            <a:r>
              <a:rPr lang="de-DE" sz="2200" dirty="0" err="1"/>
              <a:t>with</a:t>
            </a:r>
            <a:r>
              <a:rPr lang="de-DE" sz="2200" dirty="0"/>
              <a:t> </a:t>
            </a:r>
            <a:r>
              <a:rPr lang="de-DE" sz="2200" dirty="0" err="1"/>
              <a:t>splitting</a:t>
            </a:r>
            <a:r>
              <a:rPr lang="de-DE" sz="2200" dirty="0"/>
              <a:t> </a:t>
            </a:r>
            <a:r>
              <a:rPr lang="de-DE" sz="2200" dirty="0" err="1"/>
              <a:t>complex</a:t>
            </a:r>
            <a:r>
              <a:rPr lang="de-DE" sz="2200" dirty="0"/>
              <a:t> </a:t>
            </a:r>
            <a:r>
              <a:rPr lang="de-DE" sz="2200" dirty="0" err="1"/>
              <a:t>tasks</a:t>
            </a:r>
            <a:r>
              <a:rPr lang="de-DE" sz="2200" dirty="0"/>
              <a:t> </a:t>
            </a:r>
            <a:r>
              <a:rPr lang="de-DE" sz="2200" dirty="0" err="1"/>
              <a:t>into</a:t>
            </a:r>
            <a:r>
              <a:rPr lang="de-DE" sz="2200" dirty="0"/>
              <a:t> simple </a:t>
            </a:r>
            <a:r>
              <a:rPr lang="de-DE" sz="2200" dirty="0" err="1"/>
              <a:t>tasks</a:t>
            </a:r>
            <a:r>
              <a:rPr lang="de-DE" sz="2200" dirty="0"/>
              <a:t>, </a:t>
            </a:r>
            <a:r>
              <a:rPr lang="de-DE" sz="2200" dirty="0" err="1"/>
              <a:t>associated</a:t>
            </a:r>
            <a:r>
              <a:rPr lang="de-DE" sz="2200" dirty="0"/>
              <a:t> </a:t>
            </a:r>
            <a:r>
              <a:rPr lang="de-DE" sz="2200" dirty="0" err="1"/>
              <a:t>with</a:t>
            </a:r>
            <a:r>
              <a:rPr lang="de-DE" sz="2200" dirty="0"/>
              <a:t> </a:t>
            </a:r>
            <a:r>
              <a:rPr lang="de-DE" sz="2200" dirty="0" err="1"/>
              <a:t>deskilling</a:t>
            </a:r>
            <a:r>
              <a:rPr lang="de-DE" sz="2200" dirty="0"/>
              <a:t> and </a:t>
            </a:r>
            <a:r>
              <a:rPr lang="de-DE" sz="2200" dirty="0" err="1"/>
              <a:t>simplification</a:t>
            </a:r>
            <a:r>
              <a:rPr lang="de-DE" sz="2200" dirty="0"/>
              <a:t> </a:t>
            </a:r>
            <a:r>
              <a:rPr lang="de-DE" sz="2200" dirty="0" err="1"/>
              <a:t>of</a:t>
            </a:r>
            <a:r>
              <a:rPr lang="de-DE" sz="2200" dirty="0"/>
              <a:t> </a:t>
            </a:r>
            <a:r>
              <a:rPr lang="de-DE" sz="2200" dirty="0" err="1"/>
              <a:t>previously</a:t>
            </a:r>
            <a:r>
              <a:rPr lang="de-DE" sz="2200" dirty="0"/>
              <a:t> </a:t>
            </a:r>
            <a:r>
              <a:rPr lang="de-DE" sz="2200" dirty="0" err="1"/>
              <a:t>complex</a:t>
            </a:r>
            <a:r>
              <a:rPr lang="de-DE" sz="2200" dirty="0"/>
              <a:t> </a:t>
            </a:r>
            <a:r>
              <a:rPr lang="de-DE" sz="2200" dirty="0" err="1"/>
              <a:t>skilled</a:t>
            </a:r>
            <a:r>
              <a:rPr lang="de-DE" sz="2200" dirty="0"/>
              <a:t> </a:t>
            </a:r>
            <a:r>
              <a:rPr lang="de-DE" sz="2200" dirty="0" err="1"/>
              <a:t>jobs</a:t>
            </a:r>
            <a:r>
              <a:rPr lang="de-DE" sz="2200" dirty="0"/>
              <a:t> (</a:t>
            </a:r>
            <a:r>
              <a:rPr lang="de-DE" sz="2200" dirty="0" err="1"/>
              <a:t>assembly</a:t>
            </a:r>
            <a:r>
              <a:rPr lang="de-DE" sz="2200" dirty="0"/>
              <a:t> </a:t>
            </a:r>
            <a:r>
              <a:rPr lang="de-DE" sz="2200" dirty="0" err="1"/>
              <a:t>lines</a:t>
            </a:r>
            <a:r>
              <a:rPr lang="de-DE" sz="2200" dirty="0"/>
              <a:t> </a:t>
            </a:r>
            <a:r>
              <a:rPr lang="de-DE" sz="2200" dirty="0" err="1"/>
              <a:t>vs</a:t>
            </a:r>
            <a:r>
              <a:rPr lang="de-DE" sz="2200" dirty="0"/>
              <a:t> </a:t>
            </a:r>
            <a:r>
              <a:rPr lang="de-DE" sz="2200" dirty="0" err="1"/>
              <a:t>lone</a:t>
            </a:r>
            <a:r>
              <a:rPr lang="de-DE" sz="2200" dirty="0"/>
              <a:t> </a:t>
            </a:r>
            <a:r>
              <a:rPr lang="de-DE" sz="2200" dirty="0" err="1"/>
              <a:t>craftsman</a:t>
            </a:r>
            <a:r>
              <a:rPr lang="de-DE" sz="2200" dirty="0"/>
              <a:t>)</a:t>
            </a:r>
          </a:p>
        </p:txBody>
      </p:sp>
      <p:pic>
        <p:nvPicPr>
          <p:cNvPr id="4" name="Grafik 3">
            <a:extLst>
              <a:ext uri="{FF2B5EF4-FFF2-40B4-BE49-F238E27FC236}">
                <a16:creationId xmlns:a16="http://schemas.microsoft.com/office/drawing/2014/main" id="{D50B3956-3A29-4CF3-BD95-C6F024D10C00}"/>
              </a:ext>
            </a:extLst>
          </p:cNvPr>
          <p:cNvPicPr>
            <a:picLocks noChangeAspect="1"/>
          </p:cNvPicPr>
          <p:nvPr/>
        </p:nvPicPr>
        <p:blipFill rotWithShape="1">
          <a:blip r:embed="rId2"/>
          <a:srcRect l="23490" r="26949" b="-1"/>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1095683479"/>
      </p:ext>
    </p:extLst>
  </p:cSld>
  <p:clrMapOvr>
    <a:masterClrMapping/>
  </p:clrMapOvr>
  <mc:AlternateContent xmlns:mc="http://schemas.openxmlformats.org/markup-compatibility/2006" xmlns:p14="http://schemas.microsoft.com/office/powerpoint/2010/main">
    <mc:Choice Requires="p14">
      <p:transition spd="slow" p14:dur="2000" advTm="90972"/>
    </mc:Choice>
    <mc:Fallback xmlns="">
      <p:transition spd="slow" advTm="90972"/>
    </mc:Fallback>
  </mc:AlternateContent>
  <p:timing>
    <p:tnLst>
      <p:par>
        <p:cTn id="1" dur="indefinite" restart="never" nodeType="tmRoot"/>
      </p:par>
    </p:tnLst>
  </p:timing>
</p:sld>
</file>

<file path=ppt/theme/theme1.xml><?xml version="1.0" encoding="utf-8"?>
<a:theme xmlns:a="http://schemas.openxmlformats.org/drawingml/2006/main" name="Facette">
  <a:themeElements>
    <a:clrScheme name="Rot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4457</TotalTime>
  <Words>2881</Words>
  <Application>Microsoft Office PowerPoint</Application>
  <PresentationFormat>Widescreen</PresentationFormat>
  <Paragraphs>180</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Trebuchet MS</vt:lpstr>
      <vt:lpstr>Wingdings 3</vt:lpstr>
      <vt:lpstr>Facette</vt:lpstr>
      <vt:lpstr>Algorithmic management</vt:lpstr>
      <vt:lpstr>AI-assisted hiring</vt:lpstr>
      <vt:lpstr>AI allocation and measurement of work</vt:lpstr>
      <vt:lpstr>Workplace surveillance and performance monitoring</vt:lpstr>
      <vt:lpstr>AI-assisted work and collaboration</vt:lpstr>
      <vt:lpstr>Algorithmic management (Jarrahi et al. 2021)</vt:lpstr>
      <vt:lpstr>Problems with algorithmic management</vt:lpstr>
      <vt:lpstr>Automation and human labour</vt:lpstr>
      <vt:lpstr>Workplace automation history</vt:lpstr>
      <vt:lpstr>Workplace automation: Industrial robotics</vt:lpstr>
      <vt:lpstr>Human and machine</vt:lpstr>
      <vt:lpstr>Fair automation principles? (Jones 2015)</vt:lpstr>
      <vt:lpstr>Total vs collaborative displacement (Danaher &amp; Nyholm 2020)</vt:lpstr>
      <vt:lpstr>Workplace automation and replacement of workers: current concerns</vt:lpstr>
      <vt:lpstr>PowerPoint Presentation</vt:lpstr>
      <vt:lpstr>Challenge of inequality</vt:lpstr>
      <vt:lpstr>Proposed solutions for widespread human replacement</vt:lpstr>
      <vt:lpstr>Platform labour and the gig economy</vt:lpstr>
      <vt:lpstr>Features of platforms in gig economy</vt:lpstr>
      <vt:lpstr>Relation humans and AI on platforms</vt:lpstr>
      <vt:lpstr>Platforms’ paradoxical self-understanding</vt:lpstr>
      <vt:lpstr>Common features of platform labour</vt:lpstr>
      <vt:lpstr>Crowdwork and worker‘s powerlessness</vt:lpstr>
      <vt:lpstr>What is exploitation? (Zwolinski &amp; Wertheimer 2016)</vt:lpstr>
      <vt:lpstr>General features of exploitation in platform work</vt:lpstr>
      <vt:lpstr>Meaningful work in AI-assisted workplaces</vt:lpstr>
      <vt:lpstr>Defining work</vt:lpstr>
      <vt:lpstr>Veltman (2016) on elements of meaningful work</vt:lpstr>
      <vt:lpstr>5 aspects of meaningful work (Smids et al. 2020)</vt:lpstr>
      <vt:lpstr>AI/robots and purpose</vt:lpstr>
      <vt:lpstr>AI/robots and social relationships </vt:lpstr>
      <vt:lpstr>AI/robots and exercise of skills &amp; development</vt:lpstr>
      <vt:lpstr>Automation and the achievement gap (Danaher &amp; Nyholm 2020)</vt:lpstr>
      <vt:lpstr>AI/robots and workers‘ self-esteem and recognition</vt:lpstr>
      <vt:lpstr>AI/robots and workers‘ autonomy</vt:lpstr>
      <vt:lpstr>Autonomy and “order-following collaboration“ between AI/robot and human</vt:lpstr>
      <vt:lpstr>Design for meaningfulness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automation and human replacement</dc:title>
  <dc:creator>Felzmann, Heike</dc:creator>
  <cp:lastModifiedBy>Administrator</cp:lastModifiedBy>
  <cp:revision>101</cp:revision>
  <dcterms:created xsi:type="dcterms:W3CDTF">2020-12-07T00:53:07Z</dcterms:created>
  <dcterms:modified xsi:type="dcterms:W3CDTF">2022-11-14T23:16:01Z</dcterms:modified>
</cp:coreProperties>
</file>